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
  </p:notesMasterIdLst>
  <p:handoutMasterIdLst>
    <p:handoutMasterId r:id="rId5"/>
  </p:handoutMasterIdLst>
  <p:sldIdLst>
    <p:sldId id="262" r:id="rId3"/>
  </p:sldIdLst>
  <p:sldSz cx="38404800" cy="19202400"/>
  <p:notesSz cx="9296400" cy="14782800"/>
  <p:defaultTextStyle>
    <a:defPPr>
      <a:defRPr lang="en-US"/>
    </a:defPPr>
    <a:lvl1pPr algn="l" rtl="0" eaLnBrk="0" fontAlgn="base" hangingPunct="0">
      <a:spcBef>
        <a:spcPct val="0"/>
      </a:spcBef>
      <a:spcAft>
        <a:spcPct val="0"/>
      </a:spcAft>
      <a:defRPr sz="19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9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9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9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900" kern="1200">
        <a:solidFill>
          <a:schemeClr val="tx1"/>
        </a:solidFill>
        <a:latin typeface="Times New Roman" pitchFamily="18" charset="0"/>
        <a:ea typeface="+mn-ea"/>
        <a:cs typeface="+mn-cs"/>
      </a:defRPr>
    </a:lvl5pPr>
    <a:lvl6pPr marL="2286000" algn="l" defTabSz="914400" rtl="0" eaLnBrk="1" latinLnBrk="0" hangingPunct="1">
      <a:defRPr sz="1900" kern="1200">
        <a:solidFill>
          <a:schemeClr val="tx1"/>
        </a:solidFill>
        <a:latin typeface="Times New Roman" pitchFamily="18" charset="0"/>
        <a:ea typeface="+mn-ea"/>
        <a:cs typeface="+mn-cs"/>
      </a:defRPr>
    </a:lvl6pPr>
    <a:lvl7pPr marL="2743200" algn="l" defTabSz="914400" rtl="0" eaLnBrk="1" latinLnBrk="0" hangingPunct="1">
      <a:defRPr sz="1900" kern="1200">
        <a:solidFill>
          <a:schemeClr val="tx1"/>
        </a:solidFill>
        <a:latin typeface="Times New Roman" pitchFamily="18" charset="0"/>
        <a:ea typeface="+mn-ea"/>
        <a:cs typeface="+mn-cs"/>
      </a:defRPr>
    </a:lvl7pPr>
    <a:lvl8pPr marL="3200400" algn="l" defTabSz="914400" rtl="0" eaLnBrk="1" latinLnBrk="0" hangingPunct="1">
      <a:defRPr sz="1900" kern="1200">
        <a:solidFill>
          <a:schemeClr val="tx1"/>
        </a:solidFill>
        <a:latin typeface="Times New Roman" pitchFamily="18" charset="0"/>
        <a:ea typeface="+mn-ea"/>
        <a:cs typeface="+mn-cs"/>
      </a:defRPr>
    </a:lvl8pPr>
    <a:lvl9pPr marL="3657600" algn="l" defTabSz="914400" rtl="0" eaLnBrk="1" latinLnBrk="0" hangingPunct="1">
      <a:defRPr sz="19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990033"/>
    <a:srgbClr val="FFCC66"/>
    <a:srgbClr val="CCECFF"/>
    <a:srgbClr val="4D4D4D"/>
    <a:srgbClr val="5F5F5F"/>
    <a:srgbClr val="DDDDDD"/>
    <a:srgbClr val="B2B2B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0" d="100"/>
          <a:sy n="60" d="100"/>
        </p:scale>
        <p:origin x="3486" y="-78"/>
      </p:cViewPr>
      <p:guideLst>
        <p:guide orient="horz" pos="11648"/>
        <p:guide orient="horz" pos="3285"/>
        <p:guide orient="horz" pos="2061"/>
        <p:guide orient="horz" pos="3644"/>
        <p:guide pos="630"/>
        <p:guide pos="6048"/>
        <p:guide pos="6468"/>
        <p:guide pos="11886"/>
        <p:guide pos="12306"/>
        <p:guide pos="17724"/>
        <p:guide pos="18144"/>
        <p:guide pos="235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16079" cy="776034"/>
          </a:xfrm>
          <a:prstGeom prst="rect">
            <a:avLst/>
          </a:prstGeom>
          <a:noFill/>
          <a:ln w="9525">
            <a:noFill/>
            <a:miter lim="800000"/>
            <a:headEnd/>
            <a:tailEnd/>
          </a:ln>
          <a:effectLst/>
        </p:spPr>
        <p:txBody>
          <a:bodyPr vert="horz" wrap="square" lIns="127317" tIns="63658" rIns="127317" bIns="63658" numCol="1" anchor="t" anchorCtr="0" compatLnSpc="1">
            <a:prstTxWarp prst="textNoShape">
              <a:avLst/>
            </a:prstTxWarp>
          </a:bodyPr>
          <a:lstStyle>
            <a:lvl1pPr defTabSz="1276699">
              <a:defRPr sz="1600"/>
            </a:lvl1pPr>
          </a:lstStyle>
          <a:p>
            <a:pPr>
              <a:defRPr/>
            </a:pPr>
            <a:endParaRPr lang="en-AU" dirty="0"/>
          </a:p>
        </p:txBody>
      </p:sp>
      <p:sp>
        <p:nvSpPr>
          <p:cNvPr id="4099" name="Rectangle 3"/>
          <p:cNvSpPr>
            <a:spLocks noGrp="1" noChangeArrowheads="1"/>
          </p:cNvSpPr>
          <p:nvPr>
            <p:ph type="dt" sz="quarter" idx="1"/>
          </p:nvPr>
        </p:nvSpPr>
        <p:spPr bwMode="auto">
          <a:xfrm>
            <a:off x="5219217" y="0"/>
            <a:ext cx="4113004" cy="776034"/>
          </a:xfrm>
          <a:prstGeom prst="rect">
            <a:avLst/>
          </a:prstGeom>
          <a:noFill/>
          <a:ln w="9525">
            <a:noFill/>
            <a:miter lim="800000"/>
            <a:headEnd/>
            <a:tailEnd/>
          </a:ln>
          <a:effectLst/>
        </p:spPr>
        <p:txBody>
          <a:bodyPr vert="horz" wrap="square" lIns="127317" tIns="63658" rIns="127317" bIns="63658" numCol="1" anchor="t" anchorCtr="0" compatLnSpc="1">
            <a:prstTxWarp prst="textNoShape">
              <a:avLst/>
            </a:prstTxWarp>
          </a:bodyPr>
          <a:lstStyle>
            <a:lvl1pPr algn="r" defTabSz="1276699">
              <a:defRPr sz="1600"/>
            </a:lvl1pPr>
          </a:lstStyle>
          <a:p>
            <a:pPr>
              <a:defRPr/>
            </a:pPr>
            <a:endParaRPr lang="en-AU" dirty="0"/>
          </a:p>
        </p:txBody>
      </p:sp>
      <p:sp>
        <p:nvSpPr>
          <p:cNvPr id="4100" name="Rectangle 4"/>
          <p:cNvSpPr>
            <a:spLocks noGrp="1" noChangeArrowheads="1"/>
          </p:cNvSpPr>
          <p:nvPr>
            <p:ph type="ftr" sz="quarter" idx="2"/>
          </p:nvPr>
        </p:nvSpPr>
        <p:spPr bwMode="auto">
          <a:xfrm>
            <a:off x="0" y="14042389"/>
            <a:ext cx="4016079" cy="776033"/>
          </a:xfrm>
          <a:prstGeom prst="rect">
            <a:avLst/>
          </a:prstGeom>
          <a:noFill/>
          <a:ln w="9525">
            <a:noFill/>
            <a:miter lim="800000"/>
            <a:headEnd/>
            <a:tailEnd/>
          </a:ln>
          <a:effectLst/>
        </p:spPr>
        <p:txBody>
          <a:bodyPr vert="horz" wrap="square" lIns="127317" tIns="63658" rIns="127317" bIns="63658" numCol="1" anchor="b" anchorCtr="0" compatLnSpc="1">
            <a:prstTxWarp prst="textNoShape">
              <a:avLst/>
            </a:prstTxWarp>
          </a:bodyPr>
          <a:lstStyle>
            <a:lvl1pPr defTabSz="1276699">
              <a:defRPr sz="1600"/>
            </a:lvl1pPr>
          </a:lstStyle>
          <a:p>
            <a:pPr>
              <a:defRPr/>
            </a:pPr>
            <a:endParaRPr lang="en-AU" dirty="0"/>
          </a:p>
        </p:txBody>
      </p:sp>
      <p:sp>
        <p:nvSpPr>
          <p:cNvPr id="4101" name="Rectangle 5"/>
          <p:cNvSpPr>
            <a:spLocks noGrp="1" noChangeArrowheads="1"/>
          </p:cNvSpPr>
          <p:nvPr>
            <p:ph type="sldNum" sz="quarter" idx="3"/>
          </p:nvPr>
        </p:nvSpPr>
        <p:spPr bwMode="auto">
          <a:xfrm>
            <a:off x="5219217" y="14042389"/>
            <a:ext cx="4113004" cy="776033"/>
          </a:xfrm>
          <a:prstGeom prst="rect">
            <a:avLst/>
          </a:prstGeom>
          <a:noFill/>
          <a:ln w="9525">
            <a:noFill/>
            <a:miter lim="800000"/>
            <a:headEnd/>
            <a:tailEnd/>
          </a:ln>
          <a:effectLst/>
        </p:spPr>
        <p:txBody>
          <a:bodyPr vert="horz" wrap="square" lIns="127317" tIns="63658" rIns="127317" bIns="63658" numCol="1" anchor="b" anchorCtr="0" compatLnSpc="1">
            <a:prstTxWarp prst="textNoShape">
              <a:avLst/>
            </a:prstTxWarp>
          </a:bodyPr>
          <a:lstStyle>
            <a:lvl1pPr algn="r" defTabSz="1276699">
              <a:defRPr sz="1600"/>
            </a:lvl1pPr>
          </a:lstStyle>
          <a:p>
            <a:pPr>
              <a:defRPr/>
            </a:pPr>
            <a:fld id="{C636CD7E-A56D-4F8E-B2C1-A50EFBBEA0B6}" type="slidenum">
              <a:rPr lang="en-AU"/>
              <a:pPr>
                <a:defRPr/>
              </a:pPr>
              <a:t>‹#›</a:t>
            </a:fld>
            <a:endParaRPr lang="en-AU" dirty="0"/>
          </a:p>
        </p:txBody>
      </p:sp>
    </p:spTree>
    <p:extLst>
      <p:ext uri="{BB962C8B-B14F-4D97-AF65-F5344CB8AC3E}">
        <p14:creationId xmlns:p14="http://schemas.microsoft.com/office/powerpoint/2010/main" xmlns="" val="284813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16079" cy="776034"/>
          </a:xfrm>
          <a:prstGeom prst="rect">
            <a:avLst/>
          </a:prstGeom>
          <a:noFill/>
          <a:ln w="9525">
            <a:noFill/>
            <a:miter lim="800000"/>
            <a:headEnd/>
            <a:tailEnd/>
          </a:ln>
          <a:effectLst/>
        </p:spPr>
        <p:txBody>
          <a:bodyPr vert="horz" wrap="square" lIns="127317" tIns="63658" rIns="127317" bIns="63658" numCol="1" anchor="t" anchorCtr="0" compatLnSpc="1">
            <a:prstTxWarp prst="textNoShape">
              <a:avLst/>
            </a:prstTxWarp>
          </a:bodyPr>
          <a:lstStyle>
            <a:lvl1pPr defTabSz="1276699">
              <a:defRPr sz="1600"/>
            </a:lvl1pPr>
          </a:lstStyle>
          <a:p>
            <a:pPr>
              <a:defRPr/>
            </a:pPr>
            <a:endParaRPr lang="en-AU" dirty="0"/>
          </a:p>
        </p:txBody>
      </p:sp>
      <p:sp>
        <p:nvSpPr>
          <p:cNvPr id="3075" name="Rectangle 3"/>
          <p:cNvSpPr>
            <a:spLocks noGrp="1" noChangeArrowheads="1"/>
          </p:cNvSpPr>
          <p:nvPr>
            <p:ph type="dt" idx="1"/>
          </p:nvPr>
        </p:nvSpPr>
        <p:spPr bwMode="auto">
          <a:xfrm>
            <a:off x="5219217" y="0"/>
            <a:ext cx="4113004" cy="776034"/>
          </a:xfrm>
          <a:prstGeom prst="rect">
            <a:avLst/>
          </a:prstGeom>
          <a:noFill/>
          <a:ln w="9525">
            <a:noFill/>
            <a:miter lim="800000"/>
            <a:headEnd/>
            <a:tailEnd/>
          </a:ln>
          <a:effectLst/>
        </p:spPr>
        <p:txBody>
          <a:bodyPr vert="horz" wrap="square" lIns="127317" tIns="63658" rIns="127317" bIns="63658" numCol="1" anchor="t" anchorCtr="0" compatLnSpc="1">
            <a:prstTxWarp prst="textNoShape">
              <a:avLst/>
            </a:prstTxWarp>
          </a:bodyPr>
          <a:lstStyle>
            <a:lvl1pPr algn="r" defTabSz="1276699">
              <a:defRPr sz="1600"/>
            </a:lvl1pPr>
          </a:lstStyle>
          <a:p>
            <a:pPr>
              <a:defRPr/>
            </a:pPr>
            <a:endParaRPr lang="en-AU" dirty="0"/>
          </a:p>
        </p:txBody>
      </p:sp>
      <p:sp>
        <p:nvSpPr>
          <p:cNvPr id="3076" name="Rectangle 4"/>
          <p:cNvSpPr>
            <a:spLocks noGrp="1" noRot="1" noChangeAspect="1" noChangeArrowheads="1" noTextEdit="1"/>
          </p:cNvSpPr>
          <p:nvPr>
            <p:ph type="sldImg" idx="2"/>
          </p:nvPr>
        </p:nvSpPr>
        <p:spPr bwMode="auto">
          <a:xfrm>
            <a:off x="-909638" y="1104900"/>
            <a:ext cx="11060113" cy="55308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1205246" y="7080988"/>
            <a:ext cx="6822698" cy="6630633"/>
          </a:xfrm>
          <a:prstGeom prst="rect">
            <a:avLst/>
          </a:prstGeom>
          <a:noFill/>
          <a:ln w="9525">
            <a:noFill/>
            <a:miter lim="800000"/>
            <a:headEnd/>
            <a:tailEnd/>
          </a:ln>
          <a:effectLst/>
        </p:spPr>
        <p:txBody>
          <a:bodyPr vert="horz" wrap="square" lIns="127317" tIns="63658" rIns="127317" bIns="63658"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0" y="14042389"/>
            <a:ext cx="4016079" cy="776033"/>
          </a:xfrm>
          <a:prstGeom prst="rect">
            <a:avLst/>
          </a:prstGeom>
          <a:noFill/>
          <a:ln w="9525">
            <a:noFill/>
            <a:miter lim="800000"/>
            <a:headEnd/>
            <a:tailEnd/>
          </a:ln>
          <a:effectLst/>
        </p:spPr>
        <p:txBody>
          <a:bodyPr vert="horz" wrap="square" lIns="127317" tIns="63658" rIns="127317" bIns="63658" numCol="1" anchor="b" anchorCtr="0" compatLnSpc="1">
            <a:prstTxWarp prst="textNoShape">
              <a:avLst/>
            </a:prstTxWarp>
          </a:bodyPr>
          <a:lstStyle>
            <a:lvl1pPr defTabSz="1276699">
              <a:defRPr sz="1600"/>
            </a:lvl1pPr>
          </a:lstStyle>
          <a:p>
            <a:pPr>
              <a:defRPr/>
            </a:pPr>
            <a:endParaRPr lang="en-AU" dirty="0"/>
          </a:p>
        </p:txBody>
      </p:sp>
      <p:sp>
        <p:nvSpPr>
          <p:cNvPr id="3079" name="Rectangle 7"/>
          <p:cNvSpPr>
            <a:spLocks noGrp="1" noChangeArrowheads="1"/>
          </p:cNvSpPr>
          <p:nvPr>
            <p:ph type="sldNum" sz="quarter" idx="5"/>
          </p:nvPr>
        </p:nvSpPr>
        <p:spPr bwMode="auto">
          <a:xfrm>
            <a:off x="5219217" y="14042389"/>
            <a:ext cx="4113004" cy="776033"/>
          </a:xfrm>
          <a:prstGeom prst="rect">
            <a:avLst/>
          </a:prstGeom>
          <a:noFill/>
          <a:ln w="9525">
            <a:noFill/>
            <a:miter lim="800000"/>
            <a:headEnd/>
            <a:tailEnd/>
          </a:ln>
          <a:effectLst/>
        </p:spPr>
        <p:txBody>
          <a:bodyPr vert="horz" wrap="square" lIns="127317" tIns="63658" rIns="127317" bIns="63658" numCol="1" anchor="b" anchorCtr="0" compatLnSpc="1">
            <a:prstTxWarp prst="textNoShape">
              <a:avLst/>
            </a:prstTxWarp>
          </a:bodyPr>
          <a:lstStyle>
            <a:lvl1pPr algn="r" defTabSz="1276699">
              <a:defRPr sz="1600"/>
            </a:lvl1pPr>
          </a:lstStyle>
          <a:p>
            <a:pPr>
              <a:defRPr/>
            </a:pPr>
            <a:fld id="{7DB3D623-61AF-42FA-A9F5-23AD3D4FD600}" type="slidenum">
              <a:rPr lang="en-AU"/>
              <a:pPr>
                <a:defRPr/>
              </a:pPr>
              <a:t>‹#›</a:t>
            </a:fld>
            <a:endParaRPr lang="en-AU" dirty="0"/>
          </a:p>
        </p:txBody>
      </p:sp>
    </p:spTree>
    <p:extLst>
      <p:ext uri="{BB962C8B-B14F-4D97-AF65-F5344CB8AC3E}">
        <p14:creationId xmlns:p14="http://schemas.microsoft.com/office/powerpoint/2010/main" xmlns="" val="26453034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41CB32AB-457B-4920-AD06-E217B8EA6DF3}" type="slidenum">
              <a:rPr lang="en-AU" smtClean="0"/>
              <a:pPr/>
              <a:t>1</a:t>
            </a:fld>
            <a:endParaRPr lang="en-AU" dirty="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071" y="5965747"/>
            <a:ext cx="32644660" cy="4115514"/>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140" y="10881360"/>
            <a:ext cx="26884520" cy="490728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2841" y="1706880"/>
            <a:ext cx="8160440" cy="153619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81520" y="1706880"/>
            <a:ext cx="24342173" cy="153619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5965825"/>
            <a:ext cx="3264535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1038" y="10880725"/>
            <a:ext cx="26882725" cy="49085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2339638"/>
            <a:ext cx="32643762"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8139113"/>
            <a:ext cx="32643762" cy="420052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75" y="4479925"/>
            <a:ext cx="17205325" cy="12673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8600" y="4479925"/>
            <a:ext cx="17205325" cy="12673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875" y="4298950"/>
            <a:ext cx="1696878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875" y="6089650"/>
            <a:ext cx="1696878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8788" y="4298950"/>
            <a:ext cx="1697513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8788" y="6089650"/>
            <a:ext cx="1697513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765175"/>
            <a:ext cx="12634913"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575" y="765175"/>
            <a:ext cx="2146935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875" y="4017963"/>
            <a:ext cx="12634913"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5" y="13441363"/>
            <a:ext cx="23042563"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925" y="1716088"/>
            <a:ext cx="23042563"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527925" y="15028863"/>
            <a:ext cx="23042563"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163" y="768350"/>
            <a:ext cx="8640762" cy="16384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768350"/>
            <a:ext cx="25769888" cy="16384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0DC9CF-4752-410D-A25C-1D4DB83373FF}" type="datetimeFigureOut">
              <a:rPr lang="en-US" smtClean="0"/>
              <a:pPr/>
              <a:t>10/18/2012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059351-7E9C-42F3-AE4C-A286AD3655B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2339876"/>
            <a:ext cx="32644660" cy="38138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8139351"/>
            <a:ext cx="3264466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81519" y="5547360"/>
            <a:ext cx="16251307" cy="115214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1974" y="5547360"/>
            <a:ext cx="16251307" cy="115214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531" y="768430"/>
            <a:ext cx="3456374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530" y="4298872"/>
            <a:ext cx="16968787" cy="17902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530" y="6089096"/>
            <a:ext cx="16968787" cy="110647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685" y="4298872"/>
            <a:ext cx="16974586" cy="17902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685" y="6089096"/>
            <a:ext cx="16974586" cy="110647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531" y="765096"/>
            <a:ext cx="12634912" cy="32537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921" y="765096"/>
            <a:ext cx="21469350" cy="163887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531" y="4018836"/>
            <a:ext cx="12634912"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029" y="13441680"/>
            <a:ext cx="23043460" cy="158686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029" y="1715215"/>
            <a:ext cx="23043460" cy="115214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7527029" y="15028545"/>
            <a:ext cx="23043460" cy="225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9" descr="poster background"/>
          <p:cNvPicPr>
            <a:picLocks noChangeAspect="1" noChangeArrowheads="1"/>
          </p:cNvPicPr>
          <p:nvPr userDrawn="1"/>
        </p:nvPicPr>
        <p:blipFill>
          <a:blip r:embed="rId13" cstate="print"/>
          <a:srcRect l="1295" r="401"/>
          <a:stretch>
            <a:fillRect/>
          </a:stretch>
        </p:blipFill>
        <p:spPr bwMode="auto">
          <a:xfrm>
            <a:off x="0" y="1230313"/>
            <a:ext cx="38404800" cy="17972087"/>
          </a:xfrm>
          <a:prstGeom prst="rect">
            <a:avLst/>
          </a:prstGeom>
          <a:noFill/>
          <a:ln w="9525">
            <a:noFill/>
            <a:miter lim="800000"/>
            <a:headEnd/>
            <a:tailEnd/>
          </a:ln>
        </p:spPr>
      </p:pic>
      <p:sp>
        <p:nvSpPr>
          <p:cNvPr id="1027" name="Rectangle 2"/>
          <p:cNvSpPr>
            <a:spLocks noGrp="1" noChangeArrowheads="1"/>
          </p:cNvSpPr>
          <p:nvPr>
            <p:ph type="title"/>
          </p:nvPr>
        </p:nvSpPr>
        <p:spPr bwMode="auto">
          <a:xfrm>
            <a:off x="2881313" y="1706563"/>
            <a:ext cx="32642175" cy="3200400"/>
          </a:xfrm>
          <a:prstGeom prst="rect">
            <a:avLst/>
          </a:prstGeom>
          <a:noFill/>
          <a:ln w="9525">
            <a:noFill/>
            <a:miter lim="800000"/>
            <a:headEnd/>
            <a:tailEnd/>
          </a:ln>
        </p:spPr>
        <p:txBody>
          <a:bodyPr vert="horz" wrap="square" lIns="344486" tIns="172243" rIns="344486" bIns="172243"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2881313" y="5546725"/>
            <a:ext cx="32642175" cy="11522075"/>
          </a:xfrm>
          <a:prstGeom prst="rect">
            <a:avLst/>
          </a:prstGeom>
          <a:noFill/>
          <a:ln w="9525">
            <a:noFill/>
            <a:miter lim="800000"/>
            <a:headEnd/>
            <a:tailEnd/>
          </a:ln>
        </p:spPr>
        <p:txBody>
          <a:bodyPr vert="horz" wrap="square" lIns="344486" tIns="172243" rIns="344486" bIns="17224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2881313" y="17495838"/>
            <a:ext cx="8001000" cy="1279525"/>
          </a:xfrm>
          <a:prstGeom prst="rect">
            <a:avLst/>
          </a:prstGeom>
          <a:noFill/>
          <a:ln w="9525">
            <a:noFill/>
            <a:miter lim="800000"/>
            <a:headEnd/>
            <a:tailEnd/>
          </a:ln>
          <a:effectLst/>
        </p:spPr>
        <p:txBody>
          <a:bodyPr vert="horz" wrap="square" lIns="344486" tIns="172243" rIns="344486" bIns="172243" numCol="1" anchor="t" anchorCtr="0" compatLnSpc="1">
            <a:prstTxWarp prst="textNoShape">
              <a:avLst/>
            </a:prstTxWarp>
          </a:bodyPr>
          <a:lstStyle>
            <a:lvl1pPr>
              <a:defRPr sz="5200" smtClean="0"/>
            </a:lvl1pPr>
          </a:lstStyle>
          <a:p>
            <a:pPr>
              <a:defRPr/>
            </a:pPr>
            <a:endParaRPr lang="en-US" dirty="0"/>
          </a:p>
        </p:txBody>
      </p:sp>
      <p:sp>
        <p:nvSpPr>
          <p:cNvPr id="1038" name="Rectangle 14"/>
          <p:cNvSpPr>
            <a:spLocks noChangeArrowheads="1"/>
          </p:cNvSpPr>
          <p:nvPr userDrawn="1"/>
        </p:nvSpPr>
        <p:spPr bwMode="gray">
          <a:xfrm>
            <a:off x="312738" y="3119438"/>
            <a:ext cx="7278687" cy="15213012"/>
          </a:xfrm>
          <a:prstGeom prst="rect">
            <a:avLst/>
          </a:prstGeom>
          <a:solidFill>
            <a:schemeClr val="bg1"/>
          </a:solidFill>
          <a:ln w="9525">
            <a:noFill/>
            <a:miter lim="800000"/>
            <a:headEnd/>
            <a:tailEnd/>
          </a:ln>
          <a:effectLst/>
        </p:spPr>
        <p:txBody>
          <a:bodyPr wrap="none" anchor="ctr"/>
          <a:lstStyle/>
          <a:p>
            <a:pPr>
              <a:defRPr/>
            </a:pPr>
            <a:endParaRPr lang="en-US" dirty="0"/>
          </a:p>
        </p:txBody>
      </p:sp>
      <p:sp>
        <p:nvSpPr>
          <p:cNvPr id="1039" name="Rectangle 15"/>
          <p:cNvSpPr>
            <a:spLocks noChangeArrowheads="1"/>
          </p:cNvSpPr>
          <p:nvPr userDrawn="1"/>
        </p:nvSpPr>
        <p:spPr bwMode="gray">
          <a:xfrm>
            <a:off x="7954963" y="3121025"/>
            <a:ext cx="7278687" cy="15213013"/>
          </a:xfrm>
          <a:prstGeom prst="rect">
            <a:avLst/>
          </a:prstGeom>
          <a:solidFill>
            <a:schemeClr val="bg1"/>
          </a:solidFill>
          <a:ln w="9525">
            <a:noFill/>
            <a:miter lim="800000"/>
            <a:headEnd/>
            <a:tailEnd/>
          </a:ln>
          <a:effectLst/>
        </p:spPr>
        <p:txBody>
          <a:bodyPr wrap="none" anchor="ctr"/>
          <a:lstStyle/>
          <a:p>
            <a:pPr>
              <a:defRPr/>
            </a:pPr>
            <a:endParaRPr lang="en-US" dirty="0"/>
          </a:p>
        </p:txBody>
      </p:sp>
      <p:sp>
        <p:nvSpPr>
          <p:cNvPr id="1040" name="Rectangle 16"/>
          <p:cNvSpPr>
            <a:spLocks noChangeArrowheads="1"/>
          </p:cNvSpPr>
          <p:nvPr userDrawn="1"/>
        </p:nvSpPr>
        <p:spPr bwMode="gray">
          <a:xfrm>
            <a:off x="23220363" y="3119438"/>
            <a:ext cx="7277100" cy="15213012"/>
          </a:xfrm>
          <a:prstGeom prst="rect">
            <a:avLst/>
          </a:prstGeom>
          <a:solidFill>
            <a:schemeClr val="bg1"/>
          </a:solidFill>
          <a:ln w="9525">
            <a:noFill/>
            <a:miter lim="800000"/>
            <a:headEnd/>
            <a:tailEnd/>
          </a:ln>
          <a:effectLst/>
        </p:spPr>
        <p:txBody>
          <a:bodyPr wrap="none" anchor="ctr"/>
          <a:lstStyle/>
          <a:p>
            <a:pPr>
              <a:defRPr/>
            </a:pPr>
            <a:endParaRPr lang="en-US" dirty="0"/>
          </a:p>
        </p:txBody>
      </p:sp>
      <p:sp>
        <p:nvSpPr>
          <p:cNvPr id="1041" name="Rectangle 17"/>
          <p:cNvSpPr>
            <a:spLocks noChangeArrowheads="1"/>
          </p:cNvSpPr>
          <p:nvPr userDrawn="1"/>
        </p:nvSpPr>
        <p:spPr bwMode="gray">
          <a:xfrm>
            <a:off x="30848300" y="3119438"/>
            <a:ext cx="7278688" cy="14882812"/>
          </a:xfrm>
          <a:prstGeom prst="rect">
            <a:avLst/>
          </a:prstGeom>
          <a:solidFill>
            <a:schemeClr val="bg1"/>
          </a:solidFill>
          <a:ln w="9525">
            <a:noFill/>
            <a:miter lim="800000"/>
            <a:headEnd/>
            <a:tailEnd/>
          </a:ln>
          <a:effectLst/>
        </p:spPr>
        <p:txBody>
          <a:bodyPr wrap="none" anchor="ctr"/>
          <a:lstStyle/>
          <a:p>
            <a:pPr>
              <a:defRPr/>
            </a:pPr>
            <a:endParaRPr lang="en-US" dirty="0"/>
          </a:p>
        </p:txBody>
      </p:sp>
      <p:pic>
        <p:nvPicPr>
          <p:cNvPr id="1034" name="Picture 18" descr="preferred_black2000"/>
          <p:cNvPicPr>
            <a:picLocks noChangeAspect="1" noChangeArrowheads="1"/>
          </p:cNvPicPr>
          <p:nvPr userDrawn="1"/>
        </p:nvPicPr>
        <p:blipFill>
          <a:blip r:embed="rId14" cstate="print"/>
          <a:srcRect/>
          <a:stretch>
            <a:fillRect/>
          </a:stretch>
        </p:blipFill>
        <p:spPr bwMode="auto">
          <a:xfrm>
            <a:off x="33909000" y="239713"/>
            <a:ext cx="4191000" cy="1360487"/>
          </a:xfrm>
          <a:prstGeom prst="rect">
            <a:avLst/>
          </a:prstGeom>
          <a:noFill/>
          <a:ln w="9525">
            <a:noFill/>
            <a:miter lim="800000"/>
            <a:headEnd/>
            <a:tailEnd/>
          </a:ln>
        </p:spPr>
      </p:pic>
      <p:sp>
        <p:nvSpPr>
          <p:cNvPr id="1043" name="Rectangle 19"/>
          <p:cNvSpPr>
            <a:spLocks noChangeArrowheads="1"/>
          </p:cNvSpPr>
          <p:nvPr userDrawn="1"/>
        </p:nvSpPr>
        <p:spPr bwMode="gray">
          <a:xfrm>
            <a:off x="15584488" y="3119438"/>
            <a:ext cx="7277100" cy="15213012"/>
          </a:xfrm>
          <a:prstGeom prst="rect">
            <a:avLst/>
          </a:prstGeom>
          <a:solidFill>
            <a:schemeClr val="bg1"/>
          </a:solidFill>
          <a:ln w="9525">
            <a:noFill/>
            <a:miter lim="800000"/>
            <a:headEnd/>
            <a:tailEnd/>
          </a:ln>
          <a:effectLst/>
        </p:spPr>
        <p:txBody>
          <a:bodyPr wrap="none" anchor="ctr"/>
          <a:lstStyle/>
          <a:p>
            <a:pPr>
              <a:defRPr/>
            </a:pPr>
            <a:endParaRPr lang="en-US" dirty="0"/>
          </a:p>
        </p:txBody>
      </p:sp>
      <p:sp>
        <p:nvSpPr>
          <p:cNvPr id="1045" name="Text Box 21"/>
          <p:cNvSpPr txBox="1">
            <a:spLocks noChangeArrowheads="1"/>
          </p:cNvSpPr>
          <p:nvPr userDrawn="1"/>
        </p:nvSpPr>
        <p:spPr bwMode="auto">
          <a:xfrm>
            <a:off x="18592800" y="18441988"/>
            <a:ext cx="14401800" cy="1169987"/>
          </a:xfrm>
          <a:prstGeom prst="rect">
            <a:avLst/>
          </a:prstGeom>
          <a:noFill/>
          <a:ln w="9525">
            <a:noFill/>
            <a:miter lim="800000"/>
            <a:headEnd/>
            <a:tailEnd/>
          </a:ln>
          <a:effectLst/>
        </p:spPr>
        <p:txBody>
          <a:bodyPr>
            <a:spAutoFit/>
          </a:bodyPr>
          <a:lstStyle/>
          <a:p>
            <a:pPr defTabSz="738188">
              <a:defRPr/>
            </a:pPr>
            <a:r>
              <a:rPr lang="en-US" sz="2800" b="1" dirty="0">
                <a:latin typeface="Georgia" pitchFamily="18" charset="0"/>
              </a:rPr>
              <a:t>Rehabilitation Research Design &amp; Disability (R</a:t>
            </a:r>
            <a:r>
              <a:rPr lang="en-US" sz="2800" b="1" baseline="-25000" dirty="0">
                <a:latin typeface="Georgia" pitchFamily="18" charset="0"/>
              </a:rPr>
              <a:t>2</a:t>
            </a:r>
            <a:r>
              <a:rPr lang="en-US" sz="2800" b="1" dirty="0">
                <a:latin typeface="Georgia" pitchFamily="18" charset="0"/>
              </a:rPr>
              <a:t>D</a:t>
            </a:r>
            <a:r>
              <a:rPr lang="en-US" sz="2800" b="1" baseline="-25000" dirty="0">
                <a:latin typeface="Georgia" pitchFamily="18" charset="0"/>
              </a:rPr>
              <a:t>2</a:t>
            </a:r>
            <a:r>
              <a:rPr lang="en-US" sz="2800" b="1" dirty="0">
                <a:latin typeface="Georgia" pitchFamily="18" charset="0"/>
              </a:rPr>
              <a:t>) Center		</a:t>
            </a:r>
            <a:endParaRPr lang="en-US" sz="2800" b="1" dirty="0">
              <a:latin typeface="Arial" charset="0"/>
            </a:endParaRPr>
          </a:p>
          <a:p>
            <a:pPr defTabSz="738188">
              <a:spcBef>
                <a:spcPct val="50000"/>
              </a:spcBef>
              <a:defRPr/>
            </a:pPr>
            <a:endParaRPr lang="en-US" sz="2800" dirty="0">
              <a:latin typeface="Arial" charset="0"/>
            </a:endParaRPr>
          </a:p>
        </p:txBody>
      </p:sp>
      <p:pic>
        <p:nvPicPr>
          <p:cNvPr id="13" name="Picture 12" descr="R2D2 logo no UWM line.jpg"/>
          <p:cNvPicPr>
            <a:picLocks noChangeAspect="1"/>
          </p:cNvPicPr>
          <p:nvPr userDrawn="1"/>
        </p:nvPicPr>
        <p:blipFill>
          <a:blip r:embed="rId15" cstate="print"/>
          <a:stretch>
            <a:fillRect/>
          </a:stretch>
        </p:blipFill>
        <p:spPr>
          <a:xfrm>
            <a:off x="304800" y="381000"/>
            <a:ext cx="6781800" cy="1600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44875" rtl="0" eaLnBrk="0" fontAlgn="base" hangingPunct="0">
        <a:spcBef>
          <a:spcPct val="0"/>
        </a:spcBef>
        <a:spcAft>
          <a:spcPct val="0"/>
        </a:spcAft>
        <a:defRPr sz="16500">
          <a:solidFill>
            <a:schemeClr val="tx2"/>
          </a:solidFill>
          <a:latin typeface="+mj-lt"/>
          <a:ea typeface="+mj-ea"/>
          <a:cs typeface="+mj-cs"/>
        </a:defRPr>
      </a:lvl1pPr>
      <a:lvl2pPr algn="ctr" defTabSz="3444875" rtl="0" eaLnBrk="0" fontAlgn="base" hangingPunct="0">
        <a:spcBef>
          <a:spcPct val="0"/>
        </a:spcBef>
        <a:spcAft>
          <a:spcPct val="0"/>
        </a:spcAft>
        <a:defRPr sz="16500">
          <a:solidFill>
            <a:schemeClr val="tx2"/>
          </a:solidFill>
          <a:latin typeface="Arial" charset="0"/>
        </a:defRPr>
      </a:lvl2pPr>
      <a:lvl3pPr algn="ctr" defTabSz="3444875" rtl="0" eaLnBrk="0" fontAlgn="base" hangingPunct="0">
        <a:spcBef>
          <a:spcPct val="0"/>
        </a:spcBef>
        <a:spcAft>
          <a:spcPct val="0"/>
        </a:spcAft>
        <a:defRPr sz="16500">
          <a:solidFill>
            <a:schemeClr val="tx2"/>
          </a:solidFill>
          <a:latin typeface="Arial" charset="0"/>
        </a:defRPr>
      </a:lvl3pPr>
      <a:lvl4pPr algn="ctr" defTabSz="3444875" rtl="0" eaLnBrk="0" fontAlgn="base" hangingPunct="0">
        <a:spcBef>
          <a:spcPct val="0"/>
        </a:spcBef>
        <a:spcAft>
          <a:spcPct val="0"/>
        </a:spcAft>
        <a:defRPr sz="16500">
          <a:solidFill>
            <a:schemeClr val="tx2"/>
          </a:solidFill>
          <a:latin typeface="Arial" charset="0"/>
        </a:defRPr>
      </a:lvl4pPr>
      <a:lvl5pPr algn="ctr" defTabSz="3444875" rtl="0" eaLnBrk="0" fontAlgn="base" hangingPunct="0">
        <a:spcBef>
          <a:spcPct val="0"/>
        </a:spcBef>
        <a:spcAft>
          <a:spcPct val="0"/>
        </a:spcAft>
        <a:defRPr sz="16500">
          <a:solidFill>
            <a:schemeClr val="tx2"/>
          </a:solidFill>
          <a:latin typeface="Arial" charset="0"/>
        </a:defRPr>
      </a:lvl5pPr>
      <a:lvl6pPr marL="457200" algn="ctr" defTabSz="3444875" rtl="0" eaLnBrk="0" fontAlgn="base" hangingPunct="0">
        <a:spcBef>
          <a:spcPct val="0"/>
        </a:spcBef>
        <a:spcAft>
          <a:spcPct val="0"/>
        </a:spcAft>
        <a:defRPr sz="16500">
          <a:solidFill>
            <a:schemeClr val="tx2"/>
          </a:solidFill>
          <a:latin typeface="Arial" charset="0"/>
        </a:defRPr>
      </a:lvl6pPr>
      <a:lvl7pPr marL="914400" algn="ctr" defTabSz="3444875" rtl="0" eaLnBrk="0" fontAlgn="base" hangingPunct="0">
        <a:spcBef>
          <a:spcPct val="0"/>
        </a:spcBef>
        <a:spcAft>
          <a:spcPct val="0"/>
        </a:spcAft>
        <a:defRPr sz="16500">
          <a:solidFill>
            <a:schemeClr val="tx2"/>
          </a:solidFill>
          <a:latin typeface="Arial" charset="0"/>
        </a:defRPr>
      </a:lvl7pPr>
      <a:lvl8pPr marL="1371600" algn="ctr" defTabSz="3444875" rtl="0" eaLnBrk="0" fontAlgn="base" hangingPunct="0">
        <a:spcBef>
          <a:spcPct val="0"/>
        </a:spcBef>
        <a:spcAft>
          <a:spcPct val="0"/>
        </a:spcAft>
        <a:defRPr sz="16500">
          <a:solidFill>
            <a:schemeClr val="tx2"/>
          </a:solidFill>
          <a:latin typeface="Arial" charset="0"/>
        </a:defRPr>
      </a:lvl8pPr>
      <a:lvl9pPr marL="1828800" algn="ctr" defTabSz="3444875" rtl="0" eaLnBrk="0" fontAlgn="base" hangingPunct="0">
        <a:spcBef>
          <a:spcPct val="0"/>
        </a:spcBef>
        <a:spcAft>
          <a:spcPct val="0"/>
        </a:spcAft>
        <a:defRPr sz="16500">
          <a:solidFill>
            <a:schemeClr val="tx2"/>
          </a:solidFill>
          <a:latin typeface="Arial" charset="0"/>
        </a:defRPr>
      </a:lvl9pPr>
    </p:titleStyle>
    <p:bodyStyle>
      <a:lvl1pPr marL="1292225" indent="-1292225" algn="l" defTabSz="3444875" rtl="0" eaLnBrk="0" fontAlgn="base" hangingPunct="0">
        <a:spcBef>
          <a:spcPct val="20000"/>
        </a:spcBef>
        <a:spcAft>
          <a:spcPct val="0"/>
        </a:spcAft>
        <a:buChar char="•"/>
        <a:defRPr sz="2400">
          <a:solidFill>
            <a:schemeClr val="tx1"/>
          </a:solidFill>
          <a:latin typeface="+mn-lt"/>
          <a:ea typeface="+mn-ea"/>
          <a:cs typeface="+mn-cs"/>
        </a:defRPr>
      </a:lvl1pPr>
      <a:lvl2pPr marL="2798763" indent="-1076325" algn="l" defTabSz="3444875" rtl="0" eaLnBrk="0" fontAlgn="base" hangingPunct="0">
        <a:spcBef>
          <a:spcPct val="20000"/>
        </a:spcBef>
        <a:spcAft>
          <a:spcPct val="0"/>
        </a:spcAft>
        <a:buChar char="–"/>
        <a:defRPr sz="2400">
          <a:solidFill>
            <a:schemeClr val="tx1"/>
          </a:solidFill>
          <a:latin typeface="+mn-lt"/>
        </a:defRPr>
      </a:lvl2pPr>
      <a:lvl3pPr marL="4306888" indent="-862013" algn="l" defTabSz="3444875" rtl="0" eaLnBrk="0" fontAlgn="base" hangingPunct="0">
        <a:spcBef>
          <a:spcPct val="20000"/>
        </a:spcBef>
        <a:spcAft>
          <a:spcPct val="0"/>
        </a:spcAft>
        <a:buChar char="•"/>
        <a:defRPr sz="2400">
          <a:solidFill>
            <a:schemeClr val="tx1"/>
          </a:solidFill>
          <a:latin typeface="+mn-lt"/>
        </a:defRPr>
      </a:lvl3pPr>
      <a:lvl4pPr marL="6029325" indent="-862013" algn="l" defTabSz="3444875" rtl="0" eaLnBrk="0" fontAlgn="base" hangingPunct="0">
        <a:spcBef>
          <a:spcPct val="20000"/>
        </a:spcBef>
        <a:spcAft>
          <a:spcPct val="0"/>
        </a:spcAft>
        <a:buChar char="–"/>
        <a:defRPr sz="2400">
          <a:solidFill>
            <a:schemeClr val="tx1"/>
          </a:solidFill>
          <a:latin typeface="+mn-lt"/>
        </a:defRPr>
      </a:lvl4pPr>
      <a:lvl5pPr marL="7751763" indent="-862013" algn="l" defTabSz="3444875" rtl="0" eaLnBrk="0" fontAlgn="base" hangingPunct="0">
        <a:spcBef>
          <a:spcPct val="20000"/>
        </a:spcBef>
        <a:spcAft>
          <a:spcPct val="0"/>
        </a:spcAft>
        <a:buChar char="»"/>
        <a:defRPr sz="2400">
          <a:solidFill>
            <a:schemeClr val="tx1"/>
          </a:solidFill>
          <a:latin typeface="+mn-lt"/>
        </a:defRPr>
      </a:lvl5pPr>
      <a:lvl6pPr marL="8208963" indent="-862013" algn="l" defTabSz="3444875" rtl="0" eaLnBrk="0" fontAlgn="base" hangingPunct="0">
        <a:spcBef>
          <a:spcPct val="20000"/>
        </a:spcBef>
        <a:spcAft>
          <a:spcPct val="0"/>
        </a:spcAft>
        <a:buChar char="»"/>
        <a:defRPr sz="2400">
          <a:solidFill>
            <a:schemeClr val="tx1"/>
          </a:solidFill>
          <a:latin typeface="+mn-lt"/>
        </a:defRPr>
      </a:lvl6pPr>
      <a:lvl7pPr marL="8666163" indent="-862013" algn="l" defTabSz="3444875" rtl="0" eaLnBrk="0" fontAlgn="base" hangingPunct="0">
        <a:spcBef>
          <a:spcPct val="20000"/>
        </a:spcBef>
        <a:spcAft>
          <a:spcPct val="0"/>
        </a:spcAft>
        <a:buChar char="»"/>
        <a:defRPr sz="2400">
          <a:solidFill>
            <a:schemeClr val="tx1"/>
          </a:solidFill>
          <a:latin typeface="+mn-lt"/>
        </a:defRPr>
      </a:lvl7pPr>
      <a:lvl8pPr marL="9123363" indent="-862013" algn="l" defTabSz="3444875" rtl="0" eaLnBrk="0" fontAlgn="base" hangingPunct="0">
        <a:spcBef>
          <a:spcPct val="20000"/>
        </a:spcBef>
        <a:spcAft>
          <a:spcPct val="0"/>
        </a:spcAft>
        <a:buChar char="»"/>
        <a:defRPr sz="2400">
          <a:solidFill>
            <a:schemeClr val="tx1"/>
          </a:solidFill>
          <a:latin typeface="+mn-lt"/>
        </a:defRPr>
      </a:lvl8pPr>
      <a:lvl9pPr marL="9580563" indent="-862013" algn="l" defTabSz="3444875" rtl="0" eaLnBrk="0" fontAlgn="base" hangingPunct="0">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875" y="768350"/>
            <a:ext cx="34563050" cy="3200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920875" y="4479925"/>
            <a:ext cx="34563050" cy="126730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920875" y="17797463"/>
            <a:ext cx="8959850" cy="1022350"/>
          </a:xfrm>
          <a:prstGeom prst="rect">
            <a:avLst/>
          </a:prstGeom>
        </p:spPr>
        <p:txBody>
          <a:bodyPr vert="horz" lIns="91440" tIns="45720" rIns="91440" bIns="45720" rtlCol="0" anchor="ctr"/>
          <a:lstStyle>
            <a:lvl1pPr algn="l">
              <a:defRPr sz="1200">
                <a:solidFill>
                  <a:schemeClr val="tx1">
                    <a:tint val="75000"/>
                  </a:schemeClr>
                </a:solidFill>
              </a:defRPr>
            </a:lvl1pPr>
          </a:lstStyle>
          <a:p>
            <a:fld id="{8F0DC9CF-4752-410D-A25C-1D4DB83373FF}" type="datetimeFigureOut">
              <a:rPr lang="en-US" smtClean="0"/>
              <a:pPr/>
              <a:t>10/18/2012</a:t>
            </a:fld>
            <a:endParaRPr lang="en-US" dirty="0"/>
          </a:p>
        </p:txBody>
      </p:sp>
      <p:sp>
        <p:nvSpPr>
          <p:cNvPr id="5" name="Footer Placeholder 4"/>
          <p:cNvSpPr>
            <a:spLocks noGrp="1"/>
          </p:cNvSpPr>
          <p:nvPr>
            <p:ph type="ftr" sz="quarter" idx="3"/>
          </p:nvPr>
        </p:nvSpPr>
        <p:spPr>
          <a:xfrm>
            <a:off x="13122275" y="17797463"/>
            <a:ext cx="12160250" cy="10223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7524075" y="17797463"/>
            <a:ext cx="8959850" cy="1022350"/>
          </a:xfrm>
          <a:prstGeom prst="rect">
            <a:avLst/>
          </a:prstGeom>
        </p:spPr>
        <p:txBody>
          <a:bodyPr vert="horz" lIns="91440" tIns="45720" rIns="91440" bIns="45720" rtlCol="0" anchor="ctr"/>
          <a:lstStyle>
            <a:lvl1pPr algn="r">
              <a:defRPr sz="1200">
                <a:solidFill>
                  <a:schemeClr val="tx1">
                    <a:tint val="75000"/>
                  </a:schemeClr>
                </a:solidFill>
              </a:defRPr>
            </a:lvl1pPr>
          </a:lstStyle>
          <a:p>
            <a:fld id="{A2059351-7E9C-42F3-AE4C-A286AD3655B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TextBox 60"/>
          <p:cNvSpPr txBox="1"/>
          <p:nvPr/>
        </p:nvSpPr>
        <p:spPr>
          <a:xfrm>
            <a:off x="30784800" y="12725400"/>
            <a:ext cx="7239000" cy="5586145"/>
          </a:xfrm>
          <a:prstGeom prst="rect">
            <a:avLst/>
          </a:prstGeom>
          <a:noFill/>
        </p:spPr>
        <p:txBody>
          <a:bodyPr wrap="square" rtlCol="0">
            <a:spAutoFit/>
          </a:bodyPr>
          <a:lstStyle/>
          <a:p>
            <a:r>
              <a:rPr lang="en-US" sz="1600" dirty="0" smtClean="0"/>
              <a:t> [ 1] Marigold, D. S., &amp; Patla, A. E. (2008). Visual information from the lower visual field is important for walking across multi-surface terrain. </a:t>
            </a:r>
            <a:r>
              <a:rPr lang="en-US" sz="1600" i="1" dirty="0" smtClean="0"/>
              <a:t>Journal of Experimental Brain Research, 188</a:t>
            </a:r>
            <a:r>
              <a:rPr lang="en-US" sz="1600" dirty="0" smtClean="0"/>
              <a:t>, 23-31.</a:t>
            </a:r>
          </a:p>
          <a:p>
            <a:r>
              <a:rPr lang="en-US" sz="1600" dirty="0" smtClean="0"/>
              <a:t> [ 2] Lord, S., Smith, S. T., &amp; Menant, J. C. (2010). Vision and Falls in Older People: Risk </a:t>
            </a:r>
            <a:r>
              <a:rPr lang="en-US" sz="1600" dirty="0" smtClean="0">
                <a:latin typeface="+mj-lt"/>
              </a:rPr>
              <a:t>Factors</a:t>
            </a:r>
            <a:r>
              <a:rPr lang="en-US" sz="1600" dirty="0" smtClean="0"/>
              <a:t> and Intervention Strategies. </a:t>
            </a:r>
            <a:r>
              <a:rPr lang="en-US" sz="1600" i="1" dirty="0" smtClean="0"/>
              <a:t>Clinical Geriatric Medicine, 26</a:t>
            </a:r>
            <a:r>
              <a:rPr lang="en-US" sz="1600" dirty="0" smtClean="0"/>
              <a:t>, 569-581.</a:t>
            </a:r>
          </a:p>
          <a:p>
            <a:r>
              <a:rPr lang="en-US" sz="1600" dirty="0" smtClean="0"/>
              <a:t> [ 3] Patla, A. E. (1998). How is Human Gait Controlled by Vision? </a:t>
            </a:r>
            <a:r>
              <a:rPr lang="en-US" sz="1600" i="1" dirty="0" smtClean="0"/>
              <a:t>Ecological Psychology, 10</a:t>
            </a:r>
            <a:r>
              <a:rPr lang="en-US" sz="1600" dirty="0" smtClean="0"/>
              <a:t>(3-4), 287-302.</a:t>
            </a:r>
          </a:p>
          <a:p>
            <a:r>
              <a:rPr lang="en-US" sz="1600" dirty="0" smtClean="0"/>
              <a:t> [ 4] Lord, S. R., Dayhew, J. &amp; Howland, A. (2002). Multifocal Glasses impair edge-contrast sensitivity and depth perception and increase the risk of falls in older people. </a:t>
            </a:r>
            <a:r>
              <a:rPr lang="en-US" sz="1600" i="1" dirty="0" smtClean="0"/>
              <a:t>Journal of American Geriatric Society, 50 </a:t>
            </a:r>
            <a:r>
              <a:rPr lang="en-US" sz="1600" dirty="0" smtClean="0"/>
              <a:t>(11), 1760-1766.</a:t>
            </a:r>
          </a:p>
          <a:p>
            <a:r>
              <a:rPr lang="en-US" sz="1600" dirty="0" smtClean="0"/>
              <a:t> [ 5] Haran, M., Cameron, I., Ivers, R., Simpson, J., Lee, B., Tanzer, M., et al. (2010). Effect on falls of providing single lens distance vision glasses to multifocal glasses wearers: VISIBLE randomised controlled trial. </a:t>
            </a:r>
            <a:r>
              <a:rPr lang="en-US" sz="1600" i="1" dirty="0" smtClean="0"/>
              <a:t>BMJ, 340</a:t>
            </a:r>
            <a:r>
              <a:rPr lang="en-US" sz="1600" dirty="0" smtClean="0"/>
              <a:t>, 1-7.</a:t>
            </a:r>
          </a:p>
          <a:p>
            <a:r>
              <a:rPr lang="en-US" sz="1600" dirty="0" smtClean="0"/>
              <a:t> </a:t>
            </a:r>
          </a:p>
          <a:p>
            <a:endParaRPr lang="en-US" dirty="0" smtClean="0"/>
          </a:p>
          <a:p>
            <a:r>
              <a:rPr lang="en-US" dirty="0" smtClean="0"/>
              <a:t> </a:t>
            </a:r>
          </a:p>
          <a:p>
            <a:endParaRPr lang="en-US" dirty="0" smtClean="0"/>
          </a:p>
          <a:p>
            <a:r>
              <a:rPr lang="en-US" dirty="0" smtClean="0"/>
              <a:t> </a:t>
            </a:r>
          </a:p>
          <a:p>
            <a:endParaRPr lang="en-US" dirty="0" smtClean="0"/>
          </a:p>
          <a:p>
            <a:r>
              <a:rPr lang="en-US" dirty="0" smtClean="0"/>
              <a:t> </a:t>
            </a:r>
          </a:p>
          <a:p>
            <a:endParaRPr lang="en-US" dirty="0"/>
          </a:p>
        </p:txBody>
      </p:sp>
      <p:sp>
        <p:nvSpPr>
          <p:cNvPr id="2050" name="Text Box 6"/>
          <p:cNvSpPr txBox="1">
            <a:spLocks noChangeArrowheads="1"/>
          </p:cNvSpPr>
          <p:nvPr/>
        </p:nvSpPr>
        <p:spPr bwMode="auto">
          <a:xfrm>
            <a:off x="0" y="0"/>
            <a:ext cx="38404800" cy="2568575"/>
          </a:xfrm>
          <a:prstGeom prst="rect">
            <a:avLst/>
          </a:prstGeom>
          <a:noFill/>
          <a:ln w="25400">
            <a:noFill/>
            <a:miter lim="800000"/>
            <a:headEnd/>
            <a:tailEnd/>
          </a:ln>
        </p:spPr>
        <p:txBody>
          <a:bodyPr lIns="435942" tIns="438912" rIns="435942" bIns="435942"/>
          <a:lstStyle/>
          <a:p>
            <a:pPr algn="ctr" defTabSz="738188"/>
            <a:r>
              <a:rPr lang="en-US" sz="4400" b="1" dirty="0" smtClean="0">
                <a:latin typeface="Arial" charset="0"/>
              </a:rPr>
              <a:t>         Measuring </a:t>
            </a:r>
            <a:r>
              <a:rPr lang="en-US" sz="4400" b="1" dirty="0">
                <a:latin typeface="Arial" charset="0"/>
              </a:rPr>
              <a:t>the Effects of Multifocal Lens Glasses on Gait Using Biomechanical Sensors</a:t>
            </a:r>
            <a:endParaRPr lang="en-AU" sz="4400" b="1" dirty="0">
              <a:latin typeface="Arial" charset="0"/>
            </a:endParaRPr>
          </a:p>
        </p:txBody>
      </p:sp>
      <p:sp>
        <p:nvSpPr>
          <p:cNvPr id="2051" name="Text Box 8"/>
          <p:cNvSpPr txBox="1">
            <a:spLocks noChangeArrowheads="1"/>
          </p:cNvSpPr>
          <p:nvPr/>
        </p:nvSpPr>
        <p:spPr bwMode="auto">
          <a:xfrm>
            <a:off x="6629400" y="838200"/>
            <a:ext cx="24993600" cy="838200"/>
          </a:xfrm>
          <a:prstGeom prst="rect">
            <a:avLst/>
          </a:prstGeom>
          <a:noFill/>
          <a:ln w="9525">
            <a:noFill/>
            <a:miter lim="800000"/>
            <a:headEnd/>
            <a:tailEnd/>
          </a:ln>
        </p:spPr>
        <p:txBody>
          <a:bodyPr lIns="290628" tIns="290628" rIns="290628" bIns="290628"/>
          <a:lstStyle/>
          <a:p>
            <a:pPr algn="ctr">
              <a:defRPr/>
            </a:pPr>
            <a:r>
              <a:rPr lang="en-US" sz="2800" dirty="0">
                <a:latin typeface="+mn-lt"/>
              </a:rPr>
              <a:t>Dennis B. Tomashek, M.S., Kurt E. Beschorner, Ph.D., Autumn Milanowski, B.S., Roger O. Smith, Ph.D</a:t>
            </a:r>
            <a:endParaRPr lang="en-GB" sz="2800" dirty="0">
              <a:latin typeface="+mn-lt"/>
            </a:endParaRPr>
          </a:p>
        </p:txBody>
      </p:sp>
      <p:sp>
        <p:nvSpPr>
          <p:cNvPr id="2053" name="Text Box 2"/>
          <p:cNvSpPr txBox="1">
            <a:spLocks noChangeArrowheads="1"/>
          </p:cNvSpPr>
          <p:nvPr/>
        </p:nvSpPr>
        <p:spPr bwMode="gray">
          <a:xfrm>
            <a:off x="304800" y="3673600"/>
            <a:ext cx="7391400" cy="6680908"/>
          </a:xfrm>
          <a:prstGeom prst="rect">
            <a:avLst/>
          </a:prstGeom>
          <a:noFill/>
          <a:ln w="9525">
            <a:noFill/>
            <a:miter lim="800000"/>
            <a:headEnd/>
            <a:tailEnd/>
          </a:ln>
        </p:spPr>
        <p:txBody>
          <a:bodyPr wrap="square" lIns="290628" tIns="290628" rIns="290628" bIns="290628">
            <a:spAutoFit/>
          </a:bodyPr>
          <a:lstStyle/>
          <a:p>
            <a:pPr>
              <a:defRPr/>
            </a:pPr>
            <a:r>
              <a:rPr lang="en-AU" sz="2200" b="1" dirty="0" smtClean="0">
                <a:latin typeface="+mn-lt"/>
              </a:rPr>
              <a:t>Objective: </a:t>
            </a:r>
            <a:r>
              <a:rPr lang="en-AU" sz="2200" dirty="0" smtClean="0">
                <a:latin typeface="+mn-lt"/>
              </a:rPr>
              <a:t>To measure the effects of Multifocal lens glasses (MfLs) on healthy young adults  performing a stepping  task.</a:t>
            </a:r>
          </a:p>
          <a:p>
            <a:pPr>
              <a:defRPr/>
            </a:pPr>
            <a:r>
              <a:rPr lang="en-AU" sz="2200" b="1" dirty="0" smtClean="0">
                <a:latin typeface="+mn-lt"/>
              </a:rPr>
              <a:t>Design: </a:t>
            </a:r>
            <a:r>
              <a:rPr lang="en-AU" sz="2200" dirty="0" smtClean="0">
                <a:latin typeface="+mn-lt"/>
              </a:rPr>
              <a:t>Within-subjects repeated measure  2 (lens condition) X 2 (step height) MANOVAs for step up and step down data.</a:t>
            </a:r>
          </a:p>
          <a:p>
            <a:pPr>
              <a:defRPr/>
            </a:pPr>
            <a:r>
              <a:rPr lang="en-AU" sz="2200" b="1" dirty="0" smtClean="0">
                <a:latin typeface="+mn-lt"/>
              </a:rPr>
              <a:t>Setting: </a:t>
            </a:r>
            <a:r>
              <a:rPr lang="en-AU" sz="2200" dirty="0" smtClean="0">
                <a:latin typeface="+mn-lt"/>
              </a:rPr>
              <a:t>The Gait and Biodynamics Lab (GABL) at the University of Wisconsin-Milwaukee Center  for Ergonomics.</a:t>
            </a:r>
          </a:p>
          <a:p>
            <a:pPr>
              <a:defRPr/>
            </a:pPr>
            <a:r>
              <a:rPr lang="en-AU" sz="2200" b="1" dirty="0" smtClean="0">
                <a:latin typeface="+mn-lt"/>
              </a:rPr>
              <a:t>Participants: </a:t>
            </a:r>
            <a:r>
              <a:rPr lang="en-AU" sz="2200" dirty="0" smtClean="0">
                <a:latin typeface="+mn-lt"/>
              </a:rPr>
              <a:t>15 healthy young adults.</a:t>
            </a:r>
          </a:p>
          <a:p>
            <a:pPr>
              <a:defRPr/>
            </a:pPr>
            <a:r>
              <a:rPr lang="en-AU" sz="2200" b="1" dirty="0" smtClean="0">
                <a:latin typeface="+mn-lt"/>
              </a:rPr>
              <a:t>Conditions: </a:t>
            </a:r>
            <a:r>
              <a:rPr lang="en-AU" sz="2200" dirty="0" smtClean="0">
                <a:latin typeface="+mn-lt"/>
              </a:rPr>
              <a:t>Single lens or multifocal lens glasses; 3” and 6” platforms.</a:t>
            </a:r>
          </a:p>
          <a:p>
            <a:pPr>
              <a:defRPr/>
            </a:pPr>
            <a:r>
              <a:rPr lang="en-AU" sz="2200" b="1" dirty="0" smtClean="0">
                <a:latin typeface="+mn-lt"/>
              </a:rPr>
              <a:t>Main Outcome Measures: </a:t>
            </a:r>
            <a:r>
              <a:rPr lang="en-AU" sz="2200" dirty="0" smtClean="0">
                <a:latin typeface="+mn-lt"/>
              </a:rPr>
              <a:t>Toe clearance, hip, knee and neck flexion while stepping onto the raised platforms, Heel clearance, vertical force when stepping down from the raised platforms as measured using reflective markers and motion capture. </a:t>
            </a:r>
          </a:p>
          <a:p>
            <a:pPr>
              <a:defRPr/>
            </a:pPr>
            <a:endParaRPr lang="en-AU" sz="2200" dirty="0" smtClean="0">
              <a:latin typeface="+mn-lt"/>
            </a:endParaRPr>
          </a:p>
        </p:txBody>
      </p:sp>
      <p:sp>
        <p:nvSpPr>
          <p:cNvPr id="2" name="Text Box 48"/>
          <p:cNvSpPr txBox="1">
            <a:spLocks noChangeArrowheads="1"/>
          </p:cNvSpPr>
          <p:nvPr/>
        </p:nvSpPr>
        <p:spPr bwMode="gray">
          <a:xfrm>
            <a:off x="315913" y="3119438"/>
            <a:ext cx="7277100" cy="614362"/>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a:solidFill>
                  <a:schemeClr val="bg1"/>
                </a:solidFill>
                <a:latin typeface="Arial" charset="0"/>
              </a:rPr>
              <a:t>Abstract</a:t>
            </a:r>
            <a:endParaRPr lang="en-US" sz="2400" b="1" dirty="0">
              <a:solidFill>
                <a:schemeClr val="bg1"/>
              </a:solidFill>
              <a:latin typeface="Arial" charset="0"/>
            </a:endParaRPr>
          </a:p>
        </p:txBody>
      </p:sp>
      <p:sp>
        <p:nvSpPr>
          <p:cNvPr id="2088" name="Text Box 3"/>
          <p:cNvSpPr txBox="1">
            <a:spLocks noChangeArrowheads="1"/>
          </p:cNvSpPr>
          <p:nvPr/>
        </p:nvSpPr>
        <p:spPr bwMode="gray">
          <a:xfrm>
            <a:off x="7924800" y="3734392"/>
            <a:ext cx="7391400" cy="12897995"/>
          </a:xfrm>
          <a:prstGeom prst="rect">
            <a:avLst/>
          </a:prstGeom>
          <a:noFill/>
          <a:ln w="9525">
            <a:noFill/>
            <a:miter lim="800000"/>
            <a:headEnd/>
            <a:tailEnd/>
          </a:ln>
        </p:spPr>
        <p:txBody>
          <a:bodyPr lIns="290628" tIns="290628" rIns="290628" bIns="290628">
            <a:spAutoFit/>
          </a:bodyPr>
          <a:lstStyle/>
          <a:p>
            <a:pPr>
              <a:defRPr/>
            </a:pPr>
            <a:r>
              <a:rPr lang="en-US" sz="2000" dirty="0" smtClean="0">
                <a:latin typeface="+mn-lt"/>
              </a:rPr>
              <a:t>This study is part of an ongoing line of research to modify the Dynamic Gait Index (DGI) to include activities that are more sensitive to changes in gait caused by wearing MfLs. The researchers hypothesized that the use of objective measurement tools, such as motion capture and force plates would produce more consistent results than the traditional observational raters. To accomplish this, the 10th task of a previously modified DGI, the DGI-m (ascending and descending stairs) was changed to a ramp/step task. Participants were outfitted with a set of 36 reflective markers on the lower limbs, foot and heel, torso, and head for the Motion Analysis Corporation 14 camera Raptor® system. Force plates (AMTI) were placed immediately before and after the ramp/step apparatus. Thus, the DGI-m2 project.  Step up data was collected in the step/ramp configuration, step down data was collected  in the ramp/step configuration.</a:t>
            </a:r>
          </a:p>
          <a:p>
            <a:pPr>
              <a:defRPr/>
            </a:pPr>
            <a:endParaRPr lang="en-US" sz="2000" dirty="0" smtClean="0">
              <a:latin typeface="+mn-lt"/>
            </a:endParaRPr>
          </a:p>
          <a:p>
            <a:pPr>
              <a:defRPr/>
            </a:pPr>
            <a:r>
              <a:rPr lang="en-US" sz="2000" dirty="0" smtClean="0">
                <a:latin typeface="+mn-lt"/>
              </a:rPr>
              <a:t>The ramp/step apparatus consists of  two  constructions, each of which has a ramp connected to a step. The ramp/step was designed to be reversible, so either the ramp or the step can be presented first. The first step/ramp has a 3” step with a ramp pitched at 1” rise per foot of run, and the second step/ramp has a 6” step with a ramp pitched at 2” rise per foot of run. A total of 5  walking conditions were tested: 1) level  walking; 2) step up/ramp down (3”); 3) ramp up/step down (3”); 4) step up/ramp down (6”) and 5) ramp up/step down (6”).</a:t>
            </a:r>
          </a:p>
          <a:p>
            <a:pPr>
              <a:defRPr/>
            </a:pPr>
            <a:endParaRPr lang="en-US" sz="2000" dirty="0" smtClean="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a:p>
            <a:pPr>
              <a:defRPr/>
            </a:pPr>
            <a:endParaRPr lang="en-US" sz="2000" dirty="0">
              <a:latin typeface="+mn-lt"/>
            </a:endParaRPr>
          </a:p>
        </p:txBody>
      </p:sp>
      <p:grpSp>
        <p:nvGrpSpPr>
          <p:cNvPr id="2055" name="Group 141"/>
          <p:cNvGrpSpPr>
            <a:grpSpLocks/>
          </p:cNvGrpSpPr>
          <p:nvPr/>
        </p:nvGrpSpPr>
        <p:grpSpPr bwMode="auto">
          <a:xfrm>
            <a:off x="305430" y="9753518"/>
            <a:ext cx="7391398" cy="5069827"/>
            <a:chOff x="264" y="6427"/>
            <a:chExt cx="5099" cy="20337"/>
          </a:xfrm>
        </p:grpSpPr>
        <p:sp>
          <p:nvSpPr>
            <p:cNvPr id="2086" name="Text Box 10"/>
            <p:cNvSpPr txBox="1">
              <a:spLocks noChangeArrowheads="1"/>
            </p:cNvSpPr>
            <p:nvPr/>
          </p:nvSpPr>
          <p:spPr bwMode="gray">
            <a:xfrm>
              <a:off x="264" y="7125"/>
              <a:ext cx="5099" cy="19639"/>
            </a:xfrm>
            <a:prstGeom prst="rect">
              <a:avLst/>
            </a:prstGeom>
            <a:noFill/>
            <a:ln w="9525">
              <a:noFill/>
              <a:miter lim="800000"/>
              <a:headEnd/>
              <a:tailEnd/>
            </a:ln>
          </p:spPr>
          <p:txBody>
            <a:bodyPr wrap="square" lIns="290628" tIns="290628" rIns="290628" bIns="290628">
              <a:spAutoFit/>
            </a:bodyPr>
            <a:lstStyle/>
            <a:p>
              <a:pPr>
                <a:defRPr/>
              </a:pPr>
              <a:endParaRPr lang="en-US" sz="2000" dirty="0" smtClean="0">
                <a:latin typeface="+mn-lt"/>
              </a:endParaRPr>
            </a:p>
            <a:p>
              <a:pPr>
                <a:defRPr/>
              </a:pPr>
              <a:r>
                <a:rPr lang="en-US" sz="2000" dirty="0" smtClean="0">
                  <a:latin typeface="+mn-lt"/>
                </a:rPr>
                <a:t>Vision </a:t>
              </a:r>
              <a:r>
                <a:rPr lang="en-US" sz="2000" dirty="0">
                  <a:latin typeface="+mn-lt"/>
                </a:rPr>
                <a:t>has recently received more attention </a:t>
              </a:r>
              <a:r>
                <a:rPr lang="en-US" sz="2000" dirty="0" smtClean="0">
                  <a:latin typeface="+mn-lt"/>
                </a:rPr>
                <a:t> as </a:t>
              </a:r>
              <a:r>
                <a:rPr lang="en-US" sz="2000" dirty="0">
                  <a:latin typeface="+mn-lt"/>
                </a:rPr>
                <a:t>an important factor leading to an increased risk rate of falling </a:t>
              </a:r>
              <a:r>
                <a:rPr lang="en-US" sz="2000" dirty="0" smtClean="0">
                  <a:latin typeface="+mn-lt"/>
                </a:rPr>
                <a:t> [1] </a:t>
              </a:r>
            </a:p>
            <a:p>
              <a:pPr>
                <a:defRPr/>
              </a:pPr>
              <a:r>
                <a:rPr lang="en-US" sz="2000" dirty="0" smtClean="0">
                  <a:latin typeface="+mn-lt"/>
                </a:rPr>
                <a:t>Distorted </a:t>
              </a:r>
              <a:r>
                <a:rPr lang="en-US" sz="2000" dirty="0">
                  <a:latin typeface="+mn-lt"/>
                </a:rPr>
                <a:t>vision has been linked to changes in gait length, width, </a:t>
              </a:r>
              <a:r>
                <a:rPr lang="en-US" sz="2000" dirty="0" smtClean="0">
                  <a:latin typeface="+mn-lt"/>
                </a:rPr>
                <a:t>and variability</a:t>
              </a:r>
              <a:r>
                <a:rPr lang="en-US" sz="2000" dirty="0">
                  <a:latin typeface="+mn-lt"/>
                </a:rPr>
                <a:t>, all of which are associated with falling </a:t>
              </a:r>
              <a:r>
                <a:rPr lang="en-US" sz="2000" dirty="0" smtClean="0">
                  <a:latin typeface="+mn-lt"/>
                </a:rPr>
                <a:t> [ 2] MfLs </a:t>
              </a:r>
              <a:r>
                <a:rPr lang="en-US" sz="2000" dirty="0">
                  <a:latin typeface="+mn-lt"/>
                </a:rPr>
                <a:t>contain an upper region for distance viewing, and a lower “add” region for near viewing. </a:t>
              </a:r>
              <a:r>
                <a:rPr lang="en-US" sz="2000" dirty="0" smtClean="0">
                  <a:latin typeface="+mn-lt"/>
                </a:rPr>
                <a:t>While this offers convenience, </a:t>
              </a:r>
              <a:r>
                <a:rPr lang="en-US" sz="2000" dirty="0">
                  <a:latin typeface="+mn-lt"/>
                </a:rPr>
                <a:t>it also causes blurred vision in the lower visual </a:t>
              </a:r>
              <a:r>
                <a:rPr lang="en-US" sz="2000" dirty="0" smtClean="0">
                  <a:latin typeface="+mn-lt"/>
                </a:rPr>
                <a:t>field at distances important </a:t>
              </a:r>
              <a:r>
                <a:rPr lang="en-US" sz="2000" dirty="0">
                  <a:latin typeface="+mn-lt"/>
                </a:rPr>
                <a:t>for safe ambulation </a:t>
              </a:r>
              <a:r>
                <a:rPr lang="en-US" sz="2000" dirty="0" smtClean="0">
                  <a:latin typeface="+mn-lt"/>
                </a:rPr>
                <a:t>[ 3]. It </a:t>
              </a:r>
              <a:r>
                <a:rPr lang="en-US" sz="2000" dirty="0">
                  <a:latin typeface="+mn-lt"/>
                </a:rPr>
                <a:t>has been established that MfLs are a potent factor in increased fall rates due to impaired depth perception and distant edge contrast sensitivity </a:t>
              </a:r>
              <a:r>
                <a:rPr lang="en-US" sz="2000" dirty="0" smtClean="0">
                  <a:latin typeface="+mn-lt"/>
                </a:rPr>
                <a:t> [ 4]. </a:t>
              </a:r>
              <a:r>
                <a:rPr lang="en-US" sz="2000" dirty="0">
                  <a:latin typeface="+mn-lt"/>
                </a:rPr>
                <a:t>These findings were </a:t>
              </a:r>
              <a:r>
                <a:rPr lang="en-US" sz="2000" dirty="0" smtClean="0">
                  <a:latin typeface="+mn-lt"/>
                </a:rPr>
                <a:t>confirmed in </a:t>
              </a:r>
              <a:r>
                <a:rPr lang="en-US" sz="2000" dirty="0">
                  <a:latin typeface="+mn-lt"/>
                </a:rPr>
                <a:t>2010 (Haran et al., 2010), showing an 8% increase in falls for older adults wearing MfLs. </a:t>
              </a:r>
              <a:endParaRPr lang="en-AU" sz="2000" dirty="0">
                <a:latin typeface="+mn-lt"/>
              </a:endParaRPr>
            </a:p>
          </p:txBody>
        </p:sp>
        <p:sp>
          <p:nvSpPr>
            <p:cNvPr id="4" name="Text Box 51"/>
            <p:cNvSpPr txBox="1">
              <a:spLocks noChangeArrowheads="1"/>
            </p:cNvSpPr>
            <p:nvPr/>
          </p:nvSpPr>
          <p:spPr bwMode="gray">
            <a:xfrm>
              <a:off x="264" y="6427"/>
              <a:ext cx="5099" cy="2751"/>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a:solidFill>
                    <a:schemeClr val="bg1"/>
                  </a:solidFill>
                  <a:latin typeface="Arial" charset="0"/>
                </a:rPr>
                <a:t>Background</a:t>
              </a:r>
              <a:endParaRPr lang="en-US" sz="2400" b="1" dirty="0">
                <a:solidFill>
                  <a:schemeClr val="bg1"/>
                </a:solidFill>
                <a:latin typeface="Arial" charset="0"/>
              </a:endParaRPr>
            </a:p>
          </p:txBody>
        </p:sp>
      </p:grpSp>
      <p:grpSp>
        <p:nvGrpSpPr>
          <p:cNvPr id="2057" name="Group 146"/>
          <p:cNvGrpSpPr>
            <a:grpSpLocks/>
          </p:cNvGrpSpPr>
          <p:nvPr/>
        </p:nvGrpSpPr>
        <p:grpSpPr bwMode="auto">
          <a:xfrm>
            <a:off x="30784800" y="12115800"/>
            <a:ext cx="7619356" cy="609601"/>
            <a:chOff x="21283" y="4704"/>
            <a:chExt cx="5256" cy="1007"/>
          </a:xfrm>
        </p:grpSpPr>
        <p:sp>
          <p:nvSpPr>
            <p:cNvPr id="2081" name="Text Box 21"/>
            <p:cNvSpPr txBox="1">
              <a:spLocks noChangeArrowheads="1"/>
            </p:cNvSpPr>
            <p:nvPr/>
          </p:nvSpPr>
          <p:spPr bwMode="gray">
            <a:xfrm>
              <a:off x="21285" y="5073"/>
              <a:ext cx="4997" cy="537"/>
            </a:xfrm>
            <a:prstGeom prst="rect">
              <a:avLst/>
            </a:prstGeom>
            <a:noFill/>
            <a:ln w="9525">
              <a:noFill/>
              <a:miter lim="800000"/>
              <a:headEnd/>
              <a:tailEnd/>
            </a:ln>
          </p:spPr>
          <p:txBody>
            <a:bodyPr lIns="290628" tIns="290628" rIns="290628" bIns="290628">
              <a:spAutoFit/>
            </a:bodyPr>
            <a:lstStyle/>
            <a:p>
              <a:pPr defTabSz="738188">
                <a:spcBef>
                  <a:spcPct val="40000"/>
                </a:spcBef>
              </a:pPr>
              <a:endParaRPr lang="en-AU" sz="2000" dirty="0">
                <a:latin typeface="Arial" charset="0"/>
              </a:endParaRPr>
            </a:p>
          </p:txBody>
        </p:sp>
        <p:sp>
          <p:nvSpPr>
            <p:cNvPr id="2082" name="Text Box 53"/>
            <p:cNvSpPr txBox="1">
              <a:spLocks noChangeArrowheads="1"/>
            </p:cNvSpPr>
            <p:nvPr/>
          </p:nvSpPr>
          <p:spPr bwMode="gray">
            <a:xfrm>
              <a:off x="21283" y="4704"/>
              <a:ext cx="5256" cy="1007"/>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a:solidFill>
                    <a:schemeClr val="bg1"/>
                  </a:solidFill>
                  <a:latin typeface="Arial" charset="0"/>
                </a:rPr>
                <a:t>References</a:t>
              </a:r>
              <a:endParaRPr lang="en-US" sz="2400" b="1" dirty="0">
                <a:solidFill>
                  <a:schemeClr val="bg1"/>
                </a:solidFill>
                <a:latin typeface="Arial" charset="0"/>
              </a:endParaRPr>
            </a:p>
          </p:txBody>
        </p:sp>
      </p:grpSp>
      <p:sp>
        <p:nvSpPr>
          <p:cNvPr id="6" name="Text Box 60"/>
          <p:cNvSpPr txBox="1">
            <a:spLocks noChangeArrowheads="1"/>
          </p:cNvSpPr>
          <p:nvPr/>
        </p:nvSpPr>
        <p:spPr bwMode="gray">
          <a:xfrm>
            <a:off x="30784800" y="3124200"/>
            <a:ext cx="7391400" cy="612648"/>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a:solidFill>
                  <a:schemeClr val="bg1"/>
                </a:solidFill>
                <a:latin typeface="Arial" charset="0"/>
              </a:rPr>
              <a:t>Conclusion</a:t>
            </a:r>
            <a:endParaRPr lang="en-US" sz="2400" b="1" dirty="0">
              <a:solidFill>
                <a:schemeClr val="bg1"/>
              </a:solidFill>
              <a:latin typeface="Arial" charset="0"/>
            </a:endParaRPr>
          </a:p>
        </p:txBody>
      </p:sp>
      <p:grpSp>
        <p:nvGrpSpPr>
          <p:cNvPr id="2062" name="Group 151"/>
          <p:cNvGrpSpPr>
            <a:grpSpLocks/>
          </p:cNvGrpSpPr>
          <p:nvPr/>
        </p:nvGrpSpPr>
        <p:grpSpPr bwMode="auto">
          <a:xfrm>
            <a:off x="23164776" y="3124201"/>
            <a:ext cx="7497435" cy="609598"/>
            <a:chOff x="10644" y="1871"/>
            <a:chExt cx="5172" cy="1504"/>
          </a:xfrm>
        </p:grpSpPr>
        <p:sp>
          <p:nvSpPr>
            <p:cNvPr id="2077" name="Text Box 69"/>
            <p:cNvSpPr txBox="1">
              <a:spLocks noChangeArrowheads="1"/>
            </p:cNvSpPr>
            <p:nvPr/>
          </p:nvSpPr>
          <p:spPr bwMode="gray">
            <a:xfrm>
              <a:off x="10644" y="1871"/>
              <a:ext cx="5151" cy="1504"/>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a:solidFill>
                    <a:schemeClr val="bg1"/>
                  </a:solidFill>
                  <a:latin typeface="Arial" charset="0"/>
                </a:rPr>
                <a:t>Results</a:t>
              </a:r>
              <a:endParaRPr lang="en-US" sz="2400" b="1" dirty="0">
                <a:solidFill>
                  <a:schemeClr val="bg1"/>
                </a:solidFill>
                <a:latin typeface="Arial" charset="0"/>
              </a:endParaRPr>
            </a:p>
          </p:txBody>
        </p:sp>
        <p:sp>
          <p:nvSpPr>
            <p:cNvPr id="2079" name="Text Box 86"/>
            <p:cNvSpPr txBox="1">
              <a:spLocks noChangeArrowheads="1"/>
            </p:cNvSpPr>
            <p:nvPr/>
          </p:nvSpPr>
          <p:spPr bwMode="gray">
            <a:xfrm>
              <a:off x="10776" y="2256"/>
              <a:ext cx="5040" cy="555"/>
            </a:xfrm>
            <a:prstGeom prst="rect">
              <a:avLst/>
            </a:prstGeom>
            <a:noFill/>
            <a:ln w="9525">
              <a:noFill/>
              <a:miter lim="800000"/>
              <a:headEnd/>
              <a:tailEnd/>
            </a:ln>
          </p:spPr>
          <p:txBody>
            <a:bodyPr lIns="290628" tIns="290628" rIns="290628" bIns="290628">
              <a:spAutoFit/>
            </a:bodyPr>
            <a:lstStyle/>
            <a:p>
              <a:pPr>
                <a:defRPr/>
              </a:pPr>
              <a:endParaRPr lang="en-AU" sz="2000" dirty="0">
                <a:latin typeface="+mn-lt"/>
              </a:endParaRPr>
            </a:p>
          </p:txBody>
        </p:sp>
      </p:grpSp>
      <p:sp>
        <p:nvSpPr>
          <p:cNvPr id="2063" name="Rectangle 89"/>
          <p:cNvSpPr>
            <a:spLocks noChangeArrowheads="1"/>
          </p:cNvSpPr>
          <p:nvPr/>
        </p:nvSpPr>
        <p:spPr bwMode="gray">
          <a:xfrm>
            <a:off x="15166975" y="20081875"/>
            <a:ext cx="519113" cy="15214600"/>
          </a:xfrm>
          <a:prstGeom prst="rect">
            <a:avLst/>
          </a:prstGeom>
          <a:solidFill>
            <a:schemeClr val="bg1"/>
          </a:solidFill>
          <a:ln w="9525">
            <a:noFill/>
            <a:miter lim="800000"/>
            <a:headEnd/>
            <a:tailEnd/>
          </a:ln>
        </p:spPr>
        <p:txBody>
          <a:bodyPr wrap="none" anchor="ctr"/>
          <a:lstStyle/>
          <a:p>
            <a:endParaRPr lang="en-US" sz="2000" dirty="0"/>
          </a:p>
        </p:txBody>
      </p:sp>
      <p:sp>
        <p:nvSpPr>
          <p:cNvPr id="2064" name="Text Box 92"/>
          <p:cNvSpPr txBox="1">
            <a:spLocks noChangeArrowheads="1"/>
          </p:cNvSpPr>
          <p:nvPr/>
        </p:nvSpPr>
        <p:spPr bwMode="gray">
          <a:xfrm>
            <a:off x="7953375" y="22625050"/>
            <a:ext cx="14906625" cy="817563"/>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000" b="1" dirty="0">
                <a:solidFill>
                  <a:schemeClr val="bg1"/>
                </a:solidFill>
                <a:latin typeface="Arial" charset="0"/>
              </a:rPr>
              <a:t>Heading for double-wide column</a:t>
            </a:r>
            <a:endParaRPr lang="en-US" sz="2000" b="1" dirty="0">
              <a:solidFill>
                <a:schemeClr val="bg1"/>
              </a:solidFill>
              <a:latin typeface="Arial" charset="0"/>
            </a:endParaRPr>
          </a:p>
        </p:txBody>
      </p:sp>
      <p:sp>
        <p:nvSpPr>
          <p:cNvPr id="2065" name="Rectangle 105"/>
          <p:cNvSpPr>
            <a:spLocks noChangeArrowheads="1"/>
          </p:cNvSpPr>
          <p:nvPr/>
        </p:nvSpPr>
        <p:spPr bwMode="gray">
          <a:xfrm>
            <a:off x="22890163" y="20081875"/>
            <a:ext cx="519112" cy="15214600"/>
          </a:xfrm>
          <a:prstGeom prst="rect">
            <a:avLst/>
          </a:prstGeom>
          <a:solidFill>
            <a:schemeClr val="bg1"/>
          </a:solidFill>
          <a:ln w="9525">
            <a:noFill/>
            <a:miter lim="800000"/>
            <a:headEnd/>
            <a:tailEnd/>
          </a:ln>
        </p:spPr>
        <p:txBody>
          <a:bodyPr wrap="none" anchor="ctr"/>
          <a:lstStyle/>
          <a:p>
            <a:endParaRPr lang="en-US" sz="2000" dirty="0"/>
          </a:p>
        </p:txBody>
      </p:sp>
      <p:sp>
        <p:nvSpPr>
          <p:cNvPr id="2066" name="Text Box 106"/>
          <p:cNvSpPr txBox="1">
            <a:spLocks noChangeArrowheads="1"/>
          </p:cNvSpPr>
          <p:nvPr/>
        </p:nvSpPr>
        <p:spPr bwMode="gray">
          <a:xfrm>
            <a:off x="7931150" y="20002500"/>
            <a:ext cx="22542500" cy="601243"/>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spAutoFit/>
          </a:bodyPr>
          <a:lstStyle/>
          <a:p>
            <a:pPr defTabSz="738188">
              <a:spcBef>
                <a:spcPct val="50000"/>
              </a:spcBef>
            </a:pPr>
            <a:r>
              <a:rPr lang="en-GB" sz="2000" b="1" dirty="0">
                <a:solidFill>
                  <a:schemeClr val="bg1"/>
                </a:solidFill>
                <a:latin typeface="Arial" charset="0"/>
              </a:rPr>
              <a:t>Heading for triple-wide column</a:t>
            </a:r>
            <a:endParaRPr lang="en-US" sz="2000" b="1" dirty="0">
              <a:solidFill>
                <a:schemeClr val="bg1"/>
              </a:solidFill>
              <a:latin typeface="Arial" charset="0"/>
            </a:endParaRPr>
          </a:p>
        </p:txBody>
      </p:sp>
      <p:pic>
        <p:nvPicPr>
          <p:cNvPr id="2071" name="Picture 148" descr="2nidrr602"/>
          <p:cNvPicPr>
            <a:picLocks noChangeAspect="1" noChangeArrowheads="1"/>
          </p:cNvPicPr>
          <p:nvPr/>
        </p:nvPicPr>
        <p:blipFill>
          <a:blip r:embed="rId3" cstate="print"/>
          <a:srcRect/>
          <a:stretch>
            <a:fillRect/>
          </a:stretch>
        </p:blipFill>
        <p:spPr bwMode="auto">
          <a:xfrm>
            <a:off x="36179125" y="16881475"/>
            <a:ext cx="1851025" cy="1027113"/>
          </a:xfrm>
          <a:prstGeom prst="rect">
            <a:avLst/>
          </a:prstGeom>
          <a:noFill/>
          <a:ln w="9525">
            <a:noFill/>
            <a:miter lim="800000"/>
            <a:headEnd/>
            <a:tailEnd/>
          </a:ln>
        </p:spPr>
      </p:pic>
      <p:pic>
        <p:nvPicPr>
          <p:cNvPr id="2073" name="Picture 45"/>
          <p:cNvPicPr>
            <a:picLocks noChangeAspect="1" noChangeArrowheads="1"/>
          </p:cNvPicPr>
          <p:nvPr/>
        </p:nvPicPr>
        <p:blipFill>
          <a:blip r:embed="rId4" cstate="print"/>
          <a:srcRect/>
          <a:stretch>
            <a:fillRect/>
          </a:stretch>
        </p:blipFill>
        <p:spPr bwMode="auto">
          <a:xfrm>
            <a:off x="8382000" y="12604750"/>
            <a:ext cx="6324600" cy="3473450"/>
          </a:xfrm>
          <a:prstGeom prst="rect">
            <a:avLst/>
          </a:prstGeom>
          <a:noFill/>
          <a:ln w="9525">
            <a:noFill/>
            <a:miter lim="800000"/>
            <a:headEnd/>
            <a:tailEnd/>
          </a:ln>
        </p:spPr>
      </p:pic>
      <p:sp>
        <p:nvSpPr>
          <p:cNvPr id="44" name="TextBox 43"/>
          <p:cNvSpPr txBox="1"/>
          <p:nvPr/>
        </p:nvSpPr>
        <p:spPr>
          <a:xfrm>
            <a:off x="15849600" y="4191000"/>
            <a:ext cx="6858000" cy="5940088"/>
          </a:xfrm>
          <a:prstGeom prst="rect">
            <a:avLst/>
          </a:prstGeom>
          <a:noFill/>
        </p:spPr>
        <p:txBody>
          <a:bodyPr wrap="square">
            <a:spAutoFit/>
          </a:bodyPr>
          <a:lstStyle/>
          <a:p>
            <a:pPr>
              <a:defRPr/>
            </a:pPr>
            <a:r>
              <a:rPr lang="en-US" sz="2000" dirty="0" smtClean="0">
                <a:latin typeface="+mn-lt"/>
              </a:rPr>
              <a:t>15 young (18-25 years old) participants were recruited from the UWM campus. Participants were required to have normal or corrected to normal (at least 20/30) vision, but  could not use corrective eyeglasses, only contact lenses.  Participants were harnessed for safety during this task, and motion capture and force plate data was gathered at this time. Subjects performed a standard DGI-m task between each ramp/step task. The tasks were performed in a loop, with a 20’ straight walking approach before the ramp/step included to allow for a more natural walking pattern. </a:t>
            </a:r>
          </a:p>
          <a:p>
            <a:pPr>
              <a:defRPr/>
            </a:pPr>
            <a:endParaRPr lang="en-US" sz="2000" dirty="0" smtClean="0">
              <a:latin typeface="+mn-lt"/>
            </a:endParaRPr>
          </a:p>
          <a:p>
            <a:pPr>
              <a:defRPr/>
            </a:pPr>
            <a:r>
              <a:rPr lang="en-US" sz="2000" dirty="0" smtClean="0">
                <a:latin typeface="+mn-lt"/>
              </a:rPr>
              <a:t>Participants wore clear, non-prescription glasses for half of the trials, and a pair of non-lined progressive lens glasses that were clear on the top with an add region of +2.75 diopters in the bottom. The order of glasses was randomized. A total of 3 of each of the ramp/step conditions, and 6 normal walking trials were performed for each glasses condition. The trial order was randomized within each glasses condition. </a:t>
            </a:r>
            <a:endParaRPr lang="en-US" sz="2000" dirty="0">
              <a:latin typeface="+mn-lt"/>
            </a:endParaRPr>
          </a:p>
        </p:txBody>
      </p:sp>
      <p:sp>
        <p:nvSpPr>
          <p:cNvPr id="45" name="TextBox 44"/>
          <p:cNvSpPr txBox="1"/>
          <p:nvPr/>
        </p:nvSpPr>
        <p:spPr>
          <a:xfrm>
            <a:off x="8382000" y="16055975"/>
            <a:ext cx="6400800" cy="708025"/>
          </a:xfrm>
          <a:prstGeom prst="rect">
            <a:avLst/>
          </a:prstGeom>
          <a:noFill/>
        </p:spPr>
        <p:txBody>
          <a:bodyPr wrap="square">
            <a:spAutoFit/>
          </a:bodyPr>
          <a:lstStyle/>
          <a:p>
            <a:pPr>
              <a:defRPr/>
            </a:pPr>
            <a:r>
              <a:rPr lang="en-US" sz="2000" dirty="0">
                <a:latin typeface="+mn-lt"/>
              </a:rPr>
              <a:t>Figure </a:t>
            </a:r>
            <a:r>
              <a:rPr lang="en-US" sz="2000" dirty="0" smtClean="0">
                <a:latin typeface="+mn-lt"/>
              </a:rPr>
              <a:t>2. </a:t>
            </a:r>
            <a:r>
              <a:rPr lang="en-US" sz="2000" dirty="0">
                <a:latin typeface="+mn-lt"/>
              </a:rPr>
              <a:t>Image of the 6” and 3” ramp/steps </a:t>
            </a:r>
            <a:r>
              <a:rPr lang="en-US" sz="2000" dirty="0" smtClean="0">
                <a:latin typeface="+mn-lt"/>
              </a:rPr>
              <a:t>created </a:t>
            </a:r>
            <a:r>
              <a:rPr lang="en-US" sz="2000" dirty="0">
                <a:latin typeface="+mn-lt"/>
              </a:rPr>
              <a:t>for the </a:t>
            </a:r>
            <a:r>
              <a:rPr lang="en-US" sz="2000" dirty="0" smtClean="0">
                <a:latin typeface="+mn-lt"/>
              </a:rPr>
              <a:t>DGI-m2 Project.</a:t>
            </a:r>
            <a:endParaRPr lang="en-US" sz="2000" dirty="0">
              <a:latin typeface="+mn-lt"/>
            </a:endParaRPr>
          </a:p>
        </p:txBody>
      </p:sp>
      <p:sp>
        <p:nvSpPr>
          <p:cNvPr id="46" name="TextBox 45"/>
          <p:cNvSpPr txBox="1"/>
          <p:nvPr/>
        </p:nvSpPr>
        <p:spPr>
          <a:xfrm>
            <a:off x="15925800" y="14526161"/>
            <a:ext cx="6400800" cy="1323439"/>
          </a:xfrm>
          <a:prstGeom prst="rect">
            <a:avLst/>
          </a:prstGeom>
          <a:noFill/>
        </p:spPr>
        <p:txBody>
          <a:bodyPr wrap="square">
            <a:spAutoFit/>
          </a:bodyPr>
          <a:lstStyle/>
          <a:p>
            <a:pPr>
              <a:defRPr/>
            </a:pPr>
            <a:r>
              <a:rPr lang="en-US" sz="2000" dirty="0">
                <a:latin typeface="+mn-lt"/>
              </a:rPr>
              <a:t>Figure </a:t>
            </a:r>
            <a:r>
              <a:rPr lang="en-US" sz="2000" dirty="0" smtClean="0">
                <a:latin typeface="+mn-lt"/>
              </a:rPr>
              <a:t>3. </a:t>
            </a:r>
            <a:r>
              <a:rPr lang="en-US" sz="2000" dirty="0">
                <a:latin typeface="+mn-lt"/>
              </a:rPr>
              <a:t>Participant negotiating DGI-m2 ramp/step. Participant is outfitted with safety harness, wireless EMG detectors, and reflective markers for Motion capture analysis. </a:t>
            </a:r>
          </a:p>
        </p:txBody>
      </p:sp>
      <p:sp>
        <p:nvSpPr>
          <p:cNvPr id="39" name="TextBox 38"/>
          <p:cNvSpPr txBox="1"/>
          <p:nvPr/>
        </p:nvSpPr>
        <p:spPr>
          <a:xfrm>
            <a:off x="8001000" y="16916400"/>
            <a:ext cx="7213834" cy="1015663"/>
          </a:xfrm>
          <a:prstGeom prst="rect">
            <a:avLst/>
          </a:prstGeom>
          <a:noFill/>
        </p:spPr>
        <p:txBody>
          <a:bodyPr wrap="square" rtlCol="0">
            <a:spAutoFit/>
          </a:bodyPr>
          <a:lstStyle/>
          <a:p>
            <a:r>
              <a:rPr lang="en-US" sz="2000" dirty="0" smtClean="0">
                <a:latin typeface="+mn-lt"/>
              </a:rPr>
              <a:t>Step up data was collected during the step/ramp condition for each height, and step down data was collected during the ramp/step condition.</a:t>
            </a:r>
            <a:endParaRPr lang="en-US" sz="2000" dirty="0">
              <a:latin typeface="+mn-lt"/>
            </a:endParaRPr>
          </a:p>
        </p:txBody>
      </p:sp>
      <p:pic>
        <p:nvPicPr>
          <p:cNvPr id="41" name="Picture 40" descr="C:\Users\Kurt Beschorner\Documents\Grant Proposals in Process\Bifocal R15\photo (4).JPG"/>
          <p:cNvPicPr/>
          <p:nvPr/>
        </p:nvPicPr>
        <p:blipFill rotWithShape="1">
          <a:blip r:embed="rId5" cstate="print">
            <a:extLst>
              <a:ext uri="{28A0092B-C50C-407E-A947-70E740481C1C}">
                <a14:useLocalDpi xmlns:a14="http://schemas.microsoft.com/office/drawing/2010/main" xmlns="" val="0"/>
              </a:ext>
            </a:extLst>
          </a:blip>
          <a:srcRect l="2612" t="29768" r="27427" b="14980"/>
          <a:stretch/>
        </p:blipFill>
        <p:spPr bwMode="auto">
          <a:xfrm>
            <a:off x="15925800" y="10134600"/>
            <a:ext cx="6248400" cy="4343400"/>
          </a:xfrm>
          <a:prstGeom prst="rect">
            <a:avLst/>
          </a:prstGeom>
          <a:noFill/>
          <a:ln>
            <a:noFill/>
          </a:ln>
          <a:extLst>
            <a:ext uri="{53640926-AAD7-44D8-BBD7-CCE9431645EC}">
              <a14:shadowObscured xmlns:a14="http://schemas.microsoft.com/office/drawing/2010/main" xmlns=""/>
            </a:ext>
          </a:extLst>
        </p:spPr>
      </p:pic>
      <p:pic>
        <p:nvPicPr>
          <p:cNvPr id="50" name="Picture 49" descr="C:\Users\Kurt Beschorner\Documents\Grant Proposals in Process\Bifocal R15\photo (8).JPG"/>
          <p:cNvPicPr/>
          <p:nvPr/>
        </p:nvPicPr>
        <p:blipFill rotWithShape="1">
          <a:blip r:embed="rId6" cstate="print">
            <a:extLst>
              <a:ext uri="{28A0092B-C50C-407E-A947-70E740481C1C}">
                <a14:useLocalDpi xmlns:a14="http://schemas.microsoft.com/office/drawing/2010/main" xmlns="" val="0"/>
              </a:ext>
            </a:extLst>
          </a:blip>
          <a:srcRect l="34440" t="9982" r="28319" b="14897"/>
          <a:stretch/>
        </p:blipFill>
        <p:spPr bwMode="auto">
          <a:xfrm rot="5400000">
            <a:off x="2628900" y="13373100"/>
            <a:ext cx="2667000" cy="5638800"/>
          </a:xfrm>
          <a:prstGeom prst="rect">
            <a:avLst/>
          </a:prstGeom>
          <a:noFill/>
          <a:ln>
            <a:noFill/>
          </a:ln>
          <a:extLst>
            <a:ext uri="{53640926-AAD7-44D8-BBD7-CCE9431645EC}">
              <a14:shadowObscured xmlns:a14="http://schemas.microsoft.com/office/drawing/2010/main" xmlns=""/>
            </a:ext>
          </a:extLst>
        </p:spPr>
      </p:pic>
      <p:sp>
        <p:nvSpPr>
          <p:cNvPr id="51" name="TextBox 50"/>
          <p:cNvSpPr txBox="1"/>
          <p:nvPr/>
        </p:nvSpPr>
        <p:spPr>
          <a:xfrm>
            <a:off x="1066800" y="17580114"/>
            <a:ext cx="6400800" cy="707886"/>
          </a:xfrm>
          <a:prstGeom prst="rect">
            <a:avLst/>
          </a:prstGeom>
          <a:noFill/>
        </p:spPr>
        <p:txBody>
          <a:bodyPr wrap="square" rtlCol="0">
            <a:spAutoFit/>
          </a:bodyPr>
          <a:lstStyle/>
          <a:p>
            <a:r>
              <a:rPr lang="en-US" sz="2000" dirty="0" smtClean="0">
                <a:latin typeface="+mn-lt"/>
              </a:rPr>
              <a:t>Figure 1: Distortion to a step edge caused by the add region of a progressive lens. </a:t>
            </a:r>
            <a:r>
              <a:rPr lang="en-US" sz="1800" dirty="0" smtClean="0">
                <a:latin typeface="+mn-lt"/>
              </a:rPr>
              <a:t>(+3.50 diopter strength)</a:t>
            </a:r>
            <a:endParaRPr lang="en-US" sz="1800" dirty="0">
              <a:latin typeface="+mn-lt"/>
            </a:endParaRPr>
          </a:p>
        </p:txBody>
      </p:sp>
      <p:sp>
        <p:nvSpPr>
          <p:cNvPr id="47" name="TextBox 46"/>
          <p:cNvSpPr txBox="1"/>
          <p:nvPr/>
        </p:nvSpPr>
        <p:spPr>
          <a:xfrm>
            <a:off x="23622000" y="7924800"/>
            <a:ext cx="5791200" cy="1015663"/>
          </a:xfrm>
          <a:prstGeom prst="rect">
            <a:avLst/>
          </a:prstGeom>
          <a:noFill/>
        </p:spPr>
        <p:txBody>
          <a:bodyPr wrap="square" rtlCol="0">
            <a:spAutoFit/>
          </a:bodyPr>
          <a:lstStyle/>
          <a:p>
            <a:r>
              <a:rPr lang="en-US" sz="2000" dirty="0" smtClean="0">
                <a:latin typeface="+mn-lt"/>
              </a:rPr>
              <a:t>Table 1: MANOVA results for stepping up data by lens condition (MfL vs. SL).  </a:t>
            </a:r>
          </a:p>
          <a:p>
            <a:r>
              <a:rPr lang="en-US" sz="2000" dirty="0" smtClean="0">
                <a:latin typeface="+mn-lt"/>
              </a:rPr>
              <a:t>  **=significant at .01</a:t>
            </a:r>
            <a:endParaRPr lang="en-US" sz="2000" dirty="0">
              <a:latin typeface="+mn-lt"/>
            </a:endParaRPr>
          </a:p>
        </p:txBody>
      </p:sp>
      <p:sp>
        <p:nvSpPr>
          <p:cNvPr id="52" name="TextBox 51"/>
          <p:cNvSpPr txBox="1"/>
          <p:nvPr/>
        </p:nvSpPr>
        <p:spPr>
          <a:xfrm>
            <a:off x="23393400" y="12649200"/>
            <a:ext cx="7014693" cy="1323439"/>
          </a:xfrm>
          <a:prstGeom prst="rect">
            <a:avLst/>
          </a:prstGeom>
          <a:noFill/>
        </p:spPr>
        <p:txBody>
          <a:bodyPr wrap="square" rtlCol="0">
            <a:spAutoFit/>
          </a:bodyPr>
          <a:lstStyle/>
          <a:p>
            <a:r>
              <a:rPr lang="en-US" sz="2000" dirty="0" smtClean="0">
                <a:latin typeface="+mn-lt"/>
              </a:rPr>
              <a:t>Table 3: Means and Standard deviations for stepping up and stepping down variables.</a:t>
            </a:r>
          </a:p>
          <a:p>
            <a:r>
              <a:rPr lang="en-US" sz="2000" dirty="0" smtClean="0">
                <a:latin typeface="+mn-lt"/>
              </a:rPr>
              <a:t>Toe clearance  measured in millimeters, flexion measured in degrees.</a:t>
            </a:r>
          </a:p>
        </p:txBody>
      </p:sp>
      <p:sp>
        <p:nvSpPr>
          <p:cNvPr id="53" name="TextBox 52"/>
          <p:cNvSpPr txBox="1"/>
          <p:nvPr/>
        </p:nvSpPr>
        <p:spPr>
          <a:xfrm>
            <a:off x="15697200" y="16002000"/>
            <a:ext cx="7209021" cy="1631216"/>
          </a:xfrm>
          <a:prstGeom prst="rect">
            <a:avLst/>
          </a:prstGeom>
          <a:noFill/>
        </p:spPr>
        <p:txBody>
          <a:bodyPr wrap="square" rtlCol="0">
            <a:spAutoFit/>
          </a:bodyPr>
          <a:lstStyle/>
          <a:p>
            <a:r>
              <a:rPr lang="en-US" sz="2000" dirty="0" smtClean="0">
                <a:latin typeface="+mn-lt"/>
              </a:rPr>
              <a:t>Approach Toe Clearance and Stepping off Heel Clearance are measured by comparing the toe or heel markers to markers placed on the edges of the platform.</a:t>
            </a:r>
          </a:p>
          <a:p>
            <a:r>
              <a:rPr lang="en-US" sz="2000" dirty="0" smtClean="0">
                <a:latin typeface="+mn-lt"/>
              </a:rPr>
              <a:t>Vertical Force was identified using force plate data (&gt;10N) and is presented as force normalized to an individual’s weight.</a:t>
            </a:r>
            <a:endParaRPr lang="en-US" sz="2000" dirty="0">
              <a:latin typeface="+mn-lt"/>
            </a:endParaRPr>
          </a:p>
        </p:txBody>
      </p:sp>
      <p:sp>
        <p:nvSpPr>
          <p:cNvPr id="54" name="TextBox 53"/>
          <p:cNvSpPr txBox="1"/>
          <p:nvPr/>
        </p:nvSpPr>
        <p:spPr>
          <a:xfrm>
            <a:off x="30844717" y="3810001"/>
            <a:ext cx="7560083" cy="9002464"/>
          </a:xfrm>
          <a:prstGeom prst="rect">
            <a:avLst/>
          </a:prstGeom>
          <a:noFill/>
        </p:spPr>
        <p:txBody>
          <a:bodyPr wrap="square" rtlCol="0">
            <a:spAutoFit/>
          </a:bodyPr>
          <a:lstStyle/>
          <a:p>
            <a:r>
              <a:rPr lang="en-US" sz="2000" dirty="0" smtClean="0">
                <a:latin typeface="+mj-lt"/>
              </a:rPr>
              <a:t>The effects of Multifocal lens glasses is evident even in young,</a:t>
            </a:r>
          </a:p>
          <a:p>
            <a:r>
              <a:rPr lang="en-US" sz="2000" dirty="0" smtClean="0">
                <a:latin typeface="+mj-lt"/>
              </a:rPr>
              <a:t> healthy adults. This is especially evident when stepping onto </a:t>
            </a:r>
          </a:p>
          <a:p>
            <a:r>
              <a:rPr lang="en-US" sz="2000" dirty="0" smtClean="0">
                <a:latin typeface="+mj-lt"/>
              </a:rPr>
              <a:t>a raised platform. The researchers hypothesize that when </a:t>
            </a:r>
          </a:p>
          <a:p>
            <a:r>
              <a:rPr lang="en-US" sz="2000" dirty="0" smtClean="0">
                <a:latin typeface="+mj-lt"/>
              </a:rPr>
              <a:t>wearing the MfLs, the exact height and distance of the </a:t>
            </a:r>
          </a:p>
          <a:p>
            <a:r>
              <a:rPr lang="en-US" sz="2000" dirty="0" smtClean="0">
                <a:latin typeface="+mj-lt"/>
              </a:rPr>
              <a:t>step edge becomes harder to judge, and a more cautious</a:t>
            </a:r>
          </a:p>
          <a:p>
            <a:r>
              <a:rPr lang="en-US" sz="2000" dirty="0" smtClean="0">
                <a:latin typeface="+mj-lt"/>
              </a:rPr>
              <a:t>stepping style is adapted. </a:t>
            </a:r>
          </a:p>
          <a:p>
            <a:r>
              <a:rPr lang="en-US" sz="2000" dirty="0" smtClean="0">
                <a:latin typeface="+mj-lt"/>
              </a:rPr>
              <a:t>  </a:t>
            </a:r>
          </a:p>
          <a:p>
            <a:r>
              <a:rPr lang="en-US" sz="2000" dirty="0" smtClean="0">
                <a:latin typeface="+mj-lt"/>
              </a:rPr>
              <a:t>Though the differences were not significant,  heel clearance </a:t>
            </a:r>
          </a:p>
          <a:p>
            <a:r>
              <a:rPr lang="en-US" sz="2000" dirty="0" smtClean="0">
                <a:latin typeface="+mj-lt"/>
              </a:rPr>
              <a:t>and vertical force both increased when stepping down. The </a:t>
            </a:r>
          </a:p>
          <a:p>
            <a:r>
              <a:rPr lang="en-US" sz="2000" dirty="0" smtClean="0">
                <a:latin typeface="+mj-lt"/>
              </a:rPr>
              <a:t>researchers hypothesize that stepping down is perceived as </a:t>
            </a:r>
          </a:p>
          <a:p>
            <a:r>
              <a:rPr lang="en-US" sz="2000" dirty="0" smtClean="0">
                <a:latin typeface="+mj-lt"/>
              </a:rPr>
              <a:t>being less hazardous, and thus there is less need to adapt a </a:t>
            </a:r>
          </a:p>
          <a:p>
            <a:r>
              <a:rPr lang="en-US" sz="2000" dirty="0" smtClean="0">
                <a:latin typeface="+mj-lt"/>
              </a:rPr>
              <a:t>safer walking pattern, at least in these younger adults. A second</a:t>
            </a:r>
          </a:p>
          <a:p>
            <a:r>
              <a:rPr lang="en-US" sz="2000" dirty="0" smtClean="0">
                <a:latin typeface="+mj-lt"/>
              </a:rPr>
              <a:t>research study measured stepping accuracy when stepping </a:t>
            </a:r>
          </a:p>
          <a:p>
            <a:r>
              <a:rPr lang="en-US" sz="2000" dirty="0" smtClean="0">
                <a:latin typeface="+mj-lt"/>
              </a:rPr>
              <a:t>down from a platform to a target, and significant increases in</a:t>
            </a:r>
          </a:p>
          <a:p>
            <a:r>
              <a:rPr lang="en-US" sz="2000" dirty="0" smtClean="0">
                <a:latin typeface="+mj-lt"/>
              </a:rPr>
              <a:t>distal foot placement were found as the diopter strength in the </a:t>
            </a:r>
          </a:p>
          <a:p>
            <a:r>
              <a:rPr lang="en-US" sz="2000" dirty="0" smtClean="0">
                <a:latin typeface="+mj-lt"/>
              </a:rPr>
              <a:t>lower region increased. This may be a more relevant measure</a:t>
            </a:r>
          </a:p>
          <a:p>
            <a:r>
              <a:rPr lang="en-US" sz="2000" dirty="0" smtClean="0">
                <a:latin typeface="+mj-lt"/>
              </a:rPr>
              <a:t>of the effects of MfLs when stepping down.</a:t>
            </a:r>
          </a:p>
          <a:p>
            <a:endParaRPr lang="en-US" sz="2000" dirty="0" smtClean="0">
              <a:latin typeface="+mj-lt"/>
            </a:endParaRPr>
          </a:p>
          <a:p>
            <a:r>
              <a:rPr lang="en-US" sz="2000" dirty="0" smtClean="0">
                <a:latin typeface="+mj-lt"/>
              </a:rPr>
              <a:t>Preliminary data from two groups of middle-aged to older </a:t>
            </a:r>
          </a:p>
          <a:p>
            <a:r>
              <a:rPr lang="en-US" sz="2000" dirty="0" smtClean="0">
                <a:latin typeface="+mj-lt"/>
              </a:rPr>
              <a:t>(45-60) adults, novice MfL wearers and experienced (at least 6 month) wearers using the same testing protocol show different gait patterns. The older novice group (n=7) show an increased toe clearance similar to the younger group while the</a:t>
            </a:r>
          </a:p>
          <a:p>
            <a:r>
              <a:rPr lang="en-US" sz="2000" dirty="0" smtClean="0">
                <a:latin typeface="+mj-lt"/>
              </a:rPr>
              <a:t> experienced wearers (n=5) did not show any differences. </a:t>
            </a:r>
          </a:p>
          <a:p>
            <a:r>
              <a:rPr lang="en-US" sz="2000" smtClean="0">
                <a:latin typeface="+mj-lt"/>
              </a:rPr>
              <a:t>Neither </a:t>
            </a:r>
            <a:r>
              <a:rPr lang="en-US" sz="2000" dirty="0" smtClean="0">
                <a:latin typeface="+mj-lt"/>
              </a:rPr>
              <a:t>of the older groups showed any significant changes in hip, knee, or ankle flexion, indicating different compensation patterns </a:t>
            </a:r>
            <a:r>
              <a:rPr lang="en-US" sz="2000" smtClean="0">
                <a:latin typeface="+mj-lt"/>
              </a:rPr>
              <a:t>when stepping </a:t>
            </a:r>
            <a:r>
              <a:rPr lang="en-US" sz="2000" dirty="0" smtClean="0">
                <a:latin typeface="+mj-lt"/>
              </a:rPr>
              <a:t>up than the young group.  </a:t>
            </a:r>
          </a:p>
          <a:p>
            <a:endParaRPr lang="en-US" dirty="0"/>
          </a:p>
        </p:txBody>
      </p:sp>
      <p:sp>
        <p:nvSpPr>
          <p:cNvPr id="55" name="Text Box 60"/>
          <p:cNvSpPr txBox="1">
            <a:spLocks noChangeArrowheads="1"/>
          </p:cNvSpPr>
          <p:nvPr/>
        </p:nvSpPr>
        <p:spPr bwMode="gray">
          <a:xfrm>
            <a:off x="23241000" y="14097000"/>
            <a:ext cx="7391400" cy="609599"/>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smtClean="0">
                <a:solidFill>
                  <a:schemeClr val="bg1"/>
                </a:solidFill>
                <a:latin typeface="Arial" charset="0"/>
              </a:rPr>
              <a:t>Discussion</a:t>
            </a:r>
            <a:endParaRPr lang="en-US" sz="2400" b="1" dirty="0">
              <a:solidFill>
                <a:schemeClr val="bg1"/>
              </a:solidFill>
              <a:latin typeface="Arial" charset="0"/>
            </a:endParaRPr>
          </a:p>
        </p:txBody>
      </p:sp>
      <p:sp>
        <p:nvSpPr>
          <p:cNvPr id="56" name="TextBox 55"/>
          <p:cNvSpPr txBox="1"/>
          <p:nvPr/>
        </p:nvSpPr>
        <p:spPr>
          <a:xfrm>
            <a:off x="23241000" y="14706600"/>
            <a:ext cx="7614585" cy="3477875"/>
          </a:xfrm>
          <a:prstGeom prst="rect">
            <a:avLst/>
          </a:prstGeom>
          <a:noFill/>
        </p:spPr>
        <p:txBody>
          <a:bodyPr wrap="square" rtlCol="0">
            <a:spAutoFit/>
          </a:bodyPr>
          <a:lstStyle/>
          <a:p>
            <a:r>
              <a:rPr lang="en-US" sz="2000" dirty="0" smtClean="0">
                <a:latin typeface="+mn-lt"/>
              </a:rPr>
              <a:t>Significant differences were found in approach toe clearance </a:t>
            </a:r>
          </a:p>
          <a:p>
            <a:r>
              <a:rPr lang="en-US" sz="2000" dirty="0" smtClean="0">
                <a:latin typeface="+mn-lt"/>
              </a:rPr>
              <a:t>over the step edge, and the maximum knee and hip flexion </a:t>
            </a:r>
          </a:p>
          <a:p>
            <a:r>
              <a:rPr lang="en-US" sz="2000" dirty="0" smtClean="0">
                <a:latin typeface="+mn-lt"/>
              </a:rPr>
              <a:t>when stepping onto a raised platform. Toe clearance was</a:t>
            </a:r>
          </a:p>
          <a:p>
            <a:r>
              <a:rPr lang="en-US" sz="2000" dirty="0" smtClean="0">
                <a:latin typeface="+mn-lt"/>
              </a:rPr>
              <a:t> elevated, and hip and knee flexion greater when wearing MfLs. </a:t>
            </a:r>
          </a:p>
          <a:p>
            <a:r>
              <a:rPr lang="en-US" sz="2000" dirty="0" smtClean="0">
                <a:latin typeface="+mn-lt"/>
              </a:rPr>
              <a:t> No significant differences were found during stepping down, </a:t>
            </a:r>
          </a:p>
          <a:p>
            <a:r>
              <a:rPr lang="en-US" sz="2000" dirty="0" smtClean="0">
                <a:latin typeface="+mn-lt"/>
              </a:rPr>
              <a:t>and there was no interaction between the step heights (3” or 6”)</a:t>
            </a:r>
          </a:p>
          <a:p>
            <a:r>
              <a:rPr lang="en-US" sz="2000" dirty="0" smtClean="0">
                <a:latin typeface="+mn-lt"/>
              </a:rPr>
              <a:t> and the lens conditions.</a:t>
            </a:r>
          </a:p>
          <a:p>
            <a:r>
              <a:rPr lang="en-US" sz="2000" dirty="0" smtClean="0">
                <a:latin typeface="+mn-lt"/>
              </a:rPr>
              <a:t>The mechanism for increasing toe clearance in these young</a:t>
            </a:r>
          </a:p>
          <a:p>
            <a:r>
              <a:rPr lang="en-US" sz="2000" dirty="0" smtClean="0">
                <a:latin typeface="+mn-lt"/>
              </a:rPr>
              <a:t>adults appears to mainly be through increasing hip flexion. </a:t>
            </a:r>
          </a:p>
          <a:p>
            <a:r>
              <a:rPr lang="en-US" sz="2000" dirty="0" smtClean="0">
                <a:latin typeface="+mn-lt"/>
              </a:rPr>
              <a:t>There was a significant correlation between toe clearance and maximum hip clearance (r=.390**), but not knee or ankle flexion. </a:t>
            </a:r>
          </a:p>
        </p:txBody>
      </p:sp>
      <p:graphicFrame>
        <p:nvGraphicFramePr>
          <p:cNvPr id="15520" name="Group 160"/>
          <p:cNvGraphicFramePr>
            <a:graphicFrameLocks noGrp="1"/>
          </p:cNvGraphicFramePr>
          <p:nvPr/>
        </p:nvGraphicFramePr>
        <p:xfrm>
          <a:off x="30937200" y="15916656"/>
          <a:ext cx="4632326" cy="1929384"/>
        </p:xfrm>
        <a:graphic>
          <a:graphicData uri="http://schemas.openxmlformats.org/drawingml/2006/table">
            <a:tbl>
              <a:tblPr/>
              <a:tblGrid>
                <a:gridCol w="2316163"/>
                <a:gridCol w="2316163"/>
              </a:tblGrid>
              <a:tr h="382526">
                <a:tc>
                  <a:txBody>
                    <a:bodyPr/>
                    <a:lstStyle/>
                    <a:p>
                      <a:pPr marL="0" marR="0" lvl="0" indent="0" algn="l" defTabSz="3444875" rtl="0" eaLnBrk="0" fontAlgn="base" latinLnBrk="0" hangingPunct="0">
                        <a:lnSpc>
                          <a:spcPct val="100000"/>
                        </a:lnSpc>
                        <a:spcBef>
                          <a:spcPct val="40000"/>
                        </a:spcBef>
                        <a:spcAft>
                          <a:spcPct val="0"/>
                        </a:spcAft>
                        <a:buClrTx/>
                        <a:buSzTx/>
                        <a:buFontTx/>
                        <a:buNone/>
                        <a:tabLst/>
                      </a:pPr>
                      <a:r>
                        <a:rPr kumimoji="0" lang="en-AU" sz="1900" b="1" i="0" u="none" strike="noStrike" cap="none" normalizeH="0" baseline="0" dirty="0" smtClean="0">
                          <a:ln>
                            <a:noFill/>
                          </a:ln>
                          <a:solidFill>
                            <a:schemeClr val="tx1"/>
                          </a:solidFill>
                          <a:effectLst/>
                          <a:latin typeface="Arial" charset="0"/>
                        </a:rPr>
                        <a:t>Contact:</a:t>
                      </a:r>
                      <a:endParaRPr kumimoji="0" lang="en-US" sz="1900" b="0" i="0" u="none" strike="noStrike" cap="none" normalizeH="0" baseline="0" dirty="0" smtClean="0">
                        <a:ln>
                          <a:noFill/>
                        </a:ln>
                        <a:solidFill>
                          <a:schemeClr val="tx1"/>
                        </a:solidFill>
                        <a:effectLst/>
                        <a:latin typeface="Arial" charset="0"/>
                      </a:endParaRPr>
                    </a:p>
                  </a:txBody>
                  <a:tcPr marL="83489" marR="83489" marT="48006" marB="48006" horzOverflow="overflow">
                    <a:lnL cap="flat">
                      <a:noFill/>
                    </a:lnL>
                    <a:lnR cap="flat">
                      <a:noFill/>
                    </a:lnR>
                    <a:lnT cap="flat">
                      <a:noFill/>
                    </a:lnT>
                    <a:lnB>
                      <a:noFill/>
                    </a:lnB>
                    <a:lnTlToBr>
                      <a:noFill/>
                    </a:lnTlToBr>
                    <a:lnBlToTr>
                      <a:noFill/>
                    </a:lnBlToTr>
                    <a:noFill/>
                  </a:tcPr>
                </a:tc>
                <a:tc rowSpan="2">
                  <a:txBody>
                    <a:bodyPr/>
                    <a:lstStyle/>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Voice (414) 229-6803</a:t>
                      </a:r>
                    </a:p>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Fax (414) 229-6843</a:t>
                      </a:r>
                    </a:p>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TTY (414) 229-5628</a:t>
                      </a:r>
                    </a:p>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www.r2d2.uwm.edu</a:t>
                      </a:r>
                      <a:endParaRPr kumimoji="0" lang="en-US" sz="1900" b="0" i="0" u="none" strike="noStrike" cap="none" normalizeH="0" baseline="0" dirty="0" smtClean="0">
                        <a:ln>
                          <a:noFill/>
                        </a:ln>
                        <a:solidFill>
                          <a:schemeClr val="tx1"/>
                        </a:solidFill>
                        <a:effectLst/>
                        <a:latin typeface="Arial" charset="0"/>
                      </a:endParaRPr>
                    </a:p>
                  </a:txBody>
                  <a:tcPr marL="83489" marR="83489" marT="48006" marB="48006" horzOverflow="overflow">
                    <a:lnL cap="flat">
                      <a:noFill/>
                    </a:lnL>
                    <a:lnR cap="flat">
                      <a:noFill/>
                    </a:lnR>
                    <a:lnT cap="flat">
                      <a:noFill/>
                    </a:lnT>
                    <a:lnB>
                      <a:noFill/>
                    </a:lnB>
                    <a:lnTlToBr>
                      <a:noFill/>
                    </a:lnTlToBr>
                    <a:lnBlToTr>
                      <a:noFill/>
                    </a:lnBlToTr>
                    <a:noFill/>
                  </a:tcPr>
                </a:tc>
              </a:tr>
              <a:tr h="1531618">
                <a:tc>
                  <a:txBody>
                    <a:bodyPr/>
                    <a:lstStyle/>
                    <a:p>
                      <a:pPr marL="0" marR="0" lvl="0" indent="0" algn="l" defTabSz="3444875" rtl="0" eaLnBrk="0" fontAlgn="base" latinLnBrk="0" hangingPunct="0">
                        <a:lnSpc>
                          <a:spcPct val="100000"/>
                        </a:lnSpc>
                        <a:spcBef>
                          <a:spcPct val="4000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R</a:t>
                      </a:r>
                      <a:r>
                        <a:rPr kumimoji="0" lang="en-AU" sz="1900" b="0" i="0" u="none" strike="noStrike" cap="none" normalizeH="0" baseline="-25000" dirty="0" smtClean="0">
                          <a:ln>
                            <a:noFill/>
                          </a:ln>
                          <a:solidFill>
                            <a:schemeClr val="tx1"/>
                          </a:solidFill>
                          <a:effectLst/>
                          <a:latin typeface="Arial" charset="0"/>
                        </a:rPr>
                        <a:t>2</a:t>
                      </a:r>
                      <a:r>
                        <a:rPr kumimoji="0" lang="en-AU" sz="1900" b="0" i="0" u="none" strike="noStrike" cap="none" normalizeH="0" baseline="0" dirty="0" smtClean="0">
                          <a:ln>
                            <a:noFill/>
                          </a:ln>
                          <a:solidFill>
                            <a:schemeClr val="tx1"/>
                          </a:solidFill>
                          <a:effectLst/>
                          <a:latin typeface="Arial" charset="0"/>
                        </a:rPr>
                        <a:t>D</a:t>
                      </a:r>
                      <a:r>
                        <a:rPr kumimoji="0" lang="en-AU" sz="1900" b="0" i="0" u="none" strike="noStrike" cap="none" normalizeH="0" baseline="-25000" dirty="0" smtClean="0">
                          <a:ln>
                            <a:noFill/>
                          </a:ln>
                          <a:solidFill>
                            <a:schemeClr val="tx1"/>
                          </a:solidFill>
                          <a:effectLst/>
                          <a:latin typeface="Arial" charset="0"/>
                        </a:rPr>
                        <a:t>2</a:t>
                      </a:r>
                      <a:r>
                        <a:rPr kumimoji="0" lang="en-AU" sz="1900" b="0" i="0" u="none" strike="noStrike" cap="none" normalizeH="0" baseline="0" dirty="0" smtClean="0">
                          <a:ln>
                            <a:noFill/>
                          </a:ln>
                          <a:solidFill>
                            <a:schemeClr val="tx1"/>
                          </a:solidFill>
                          <a:effectLst/>
                          <a:latin typeface="Arial" charset="0"/>
                        </a:rPr>
                        <a:t> Center</a:t>
                      </a:r>
                    </a:p>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UW-Milwaukee</a:t>
                      </a:r>
                    </a:p>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PO Box 413</a:t>
                      </a:r>
                    </a:p>
                    <a:p>
                      <a:pPr marL="0" marR="0" lvl="0" indent="0" algn="l" defTabSz="3444875" rtl="0" eaLnBrk="0" fontAlgn="base" latinLnBrk="0" hangingPunct="0">
                        <a:lnSpc>
                          <a:spcPct val="100000"/>
                        </a:lnSpc>
                        <a:spcBef>
                          <a:spcPct val="0"/>
                        </a:spcBef>
                        <a:spcAft>
                          <a:spcPct val="0"/>
                        </a:spcAft>
                        <a:buClrTx/>
                        <a:buSzTx/>
                        <a:buFontTx/>
                        <a:buNone/>
                        <a:tabLst/>
                      </a:pPr>
                      <a:r>
                        <a:rPr kumimoji="0" lang="en-AU" sz="1900" b="0" i="0" u="none" strike="noStrike" cap="none" normalizeH="0" baseline="0" dirty="0" smtClean="0">
                          <a:ln>
                            <a:noFill/>
                          </a:ln>
                          <a:solidFill>
                            <a:schemeClr val="tx1"/>
                          </a:solidFill>
                          <a:effectLst/>
                          <a:latin typeface="Arial" charset="0"/>
                        </a:rPr>
                        <a:t>Milwaukee, WI 53201</a:t>
                      </a:r>
                      <a:endParaRPr kumimoji="0" lang="en-US" sz="1900" b="0" i="0" u="none" strike="noStrike" cap="none" normalizeH="0" baseline="0" dirty="0" smtClean="0">
                        <a:ln>
                          <a:noFill/>
                        </a:ln>
                        <a:solidFill>
                          <a:schemeClr val="tx1"/>
                        </a:solidFill>
                        <a:effectLst/>
                        <a:latin typeface="Arial" charset="0"/>
                      </a:endParaRPr>
                    </a:p>
                  </a:txBody>
                  <a:tcPr marL="83489" marR="83489" marT="48006" marB="48006" horzOverflow="overflow">
                    <a:lnL cap="flat">
                      <a:noFill/>
                    </a:lnL>
                    <a:lnR>
                      <a:noFill/>
                    </a:lnR>
                    <a:lnT>
                      <a:noFill/>
                    </a:lnT>
                    <a:lnB cap="flat">
                      <a:noFill/>
                    </a:lnB>
                    <a:lnTlToBr>
                      <a:noFill/>
                    </a:lnTlToBr>
                    <a:lnBlToTr>
                      <a:noFill/>
                    </a:lnBlToTr>
                    <a:noFill/>
                  </a:tcPr>
                </a:tc>
                <a:tc vMerge="1">
                  <a:txBody>
                    <a:bodyPr/>
                    <a:lstStyle/>
                    <a:p>
                      <a:pPr marL="0" marR="0" lvl="0" indent="0" algn="l" defTabSz="3444875" rtl="0" eaLnBrk="0" fontAlgn="base" latinLnBrk="0" hangingPunct="0">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Arial" charset="0"/>
                      </a:endParaRPr>
                    </a:p>
                  </a:txBody>
                  <a:tcPr marL="83489" marR="83489" marT="48006" marB="48006" horzOverflow="overflow">
                    <a:lnL>
                      <a:noFill/>
                    </a:lnL>
                    <a:lnR cap="flat">
                      <a:noFill/>
                    </a:lnR>
                    <a:lnT>
                      <a:noFill/>
                    </a:lnT>
                    <a:lnB cap="flat">
                      <a:noFill/>
                    </a:lnB>
                    <a:lnTlToBr>
                      <a:noFill/>
                    </a:lnTlToBr>
                    <a:lnBlToTr>
                      <a:noFill/>
                    </a:lnBlToTr>
                    <a:noFill/>
                  </a:tcPr>
                </a:tc>
              </a:tr>
            </a:tbl>
          </a:graphicData>
        </a:graphic>
      </p:graphicFrame>
      <p:sp>
        <p:nvSpPr>
          <p:cNvPr id="64" name="Text Box 48"/>
          <p:cNvSpPr txBox="1">
            <a:spLocks noChangeArrowheads="1"/>
          </p:cNvSpPr>
          <p:nvPr/>
        </p:nvSpPr>
        <p:spPr bwMode="gray">
          <a:xfrm>
            <a:off x="7924800" y="3124200"/>
            <a:ext cx="7391400" cy="609600"/>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smtClean="0">
                <a:solidFill>
                  <a:schemeClr val="bg1"/>
                </a:solidFill>
                <a:latin typeface="Arial" charset="0"/>
              </a:rPr>
              <a:t>Instrumentation</a:t>
            </a:r>
            <a:endParaRPr lang="en-US" sz="2400" b="1" dirty="0">
              <a:solidFill>
                <a:schemeClr val="bg1"/>
              </a:solidFill>
              <a:latin typeface="Arial" charset="0"/>
            </a:endParaRPr>
          </a:p>
        </p:txBody>
      </p:sp>
      <p:sp>
        <p:nvSpPr>
          <p:cNvPr id="65" name="Text Box 48"/>
          <p:cNvSpPr txBox="1">
            <a:spLocks noChangeArrowheads="1"/>
          </p:cNvSpPr>
          <p:nvPr/>
        </p:nvSpPr>
        <p:spPr bwMode="gray">
          <a:xfrm>
            <a:off x="15544800" y="3124200"/>
            <a:ext cx="7391400" cy="609600"/>
          </a:xfrm>
          <a:prstGeom prst="rect">
            <a:avLst/>
          </a:prstGeom>
          <a:gradFill rotWithShape="1">
            <a:gsLst>
              <a:gs pos="0">
                <a:schemeClr val="tx1"/>
              </a:gs>
              <a:gs pos="100000">
                <a:srgbClr val="FCD000"/>
              </a:gs>
            </a:gsLst>
            <a:lin ang="0" scaled="1"/>
          </a:gradFill>
          <a:ln w="9525">
            <a:noFill/>
            <a:miter lim="800000"/>
            <a:headEnd/>
            <a:tailEnd/>
          </a:ln>
        </p:spPr>
        <p:txBody>
          <a:bodyPr lIns="290628" tIns="145314" rIns="290628" bIns="145314"/>
          <a:lstStyle/>
          <a:p>
            <a:pPr defTabSz="738188">
              <a:spcBef>
                <a:spcPct val="50000"/>
              </a:spcBef>
            </a:pPr>
            <a:r>
              <a:rPr lang="en-GB" sz="2400" b="1" dirty="0" smtClean="0">
                <a:solidFill>
                  <a:schemeClr val="bg1"/>
                </a:solidFill>
                <a:latin typeface="Arial" charset="0"/>
              </a:rPr>
              <a:t>Method</a:t>
            </a:r>
            <a:endParaRPr lang="en-US" sz="2400" b="1" dirty="0">
              <a:solidFill>
                <a:schemeClr val="bg1"/>
              </a:solidFill>
              <a:latin typeface="Arial" charset="0"/>
            </a:endParaRPr>
          </a:p>
        </p:txBody>
      </p:sp>
      <p:graphicFrame>
        <p:nvGraphicFramePr>
          <p:cNvPr id="49" name="Table 48"/>
          <p:cNvGraphicFramePr>
            <a:graphicFrameLocks noGrp="1"/>
          </p:cNvGraphicFramePr>
          <p:nvPr/>
        </p:nvGraphicFramePr>
        <p:xfrm>
          <a:off x="23698201" y="9144000"/>
          <a:ext cx="6172199" cy="3396996"/>
        </p:xfrm>
        <a:graphic>
          <a:graphicData uri="http://schemas.openxmlformats.org/drawingml/2006/table">
            <a:tbl>
              <a:tblPr/>
              <a:tblGrid>
                <a:gridCol w="1579789"/>
                <a:gridCol w="1579789"/>
                <a:gridCol w="1579789"/>
                <a:gridCol w="1432832"/>
              </a:tblGrid>
              <a:tr h="44958">
                <a:tc gridSpan="4">
                  <a:txBody>
                    <a:bodyPr/>
                    <a:lstStyle/>
                    <a:p>
                      <a:pPr marL="0" marR="0" algn="ctr">
                        <a:lnSpc>
                          <a:spcPct val="115000"/>
                        </a:lnSpc>
                        <a:spcBef>
                          <a:spcPts val="0"/>
                        </a:spcBef>
                        <a:spcAft>
                          <a:spcPts val="0"/>
                        </a:spcAft>
                      </a:pPr>
                      <a:r>
                        <a:rPr lang="en-US" sz="1600" b="1" dirty="0">
                          <a:latin typeface="Arial"/>
                          <a:ea typeface="Times New Roman"/>
                          <a:cs typeface="Arial"/>
                        </a:rPr>
                        <a:t>Stepping Up Data</a:t>
                      </a:r>
                      <a:endParaRPr lang="en-US" sz="1100" dirty="0">
                        <a:latin typeface="Arial"/>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25958">
                <a:tc>
                  <a:txBody>
                    <a:bodyPr/>
                    <a:lstStyle/>
                    <a:p>
                      <a:pPr marL="0" marR="0" algn="ctr">
                        <a:lnSpc>
                          <a:spcPct val="115000"/>
                        </a:lnSpc>
                        <a:spcBef>
                          <a:spcPts val="0"/>
                        </a:spcBef>
                        <a:spcAft>
                          <a:spcPts val="0"/>
                        </a:spcAft>
                      </a:pPr>
                      <a:r>
                        <a:rPr lang="en-US" sz="1600" b="1">
                          <a:latin typeface="Arial"/>
                          <a:ea typeface="Times New Roman"/>
                          <a:cs typeface="Arial"/>
                        </a:rPr>
                        <a:t>Variable</a:t>
                      </a:r>
                      <a:endParaRPr lang="en-US" sz="1100">
                        <a:latin typeface="Arial"/>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Arial"/>
                          <a:ea typeface="Times New Roman"/>
                          <a:cs typeface="Arial"/>
                        </a:rPr>
                        <a:t>Lens Condition</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Arial"/>
                          <a:ea typeface="Times New Roman"/>
                          <a:cs typeface="Arial"/>
                        </a:rPr>
                        <a:t>Mean</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Arial"/>
                          <a:ea typeface="Times New Roman"/>
                          <a:cs typeface="Arial"/>
                        </a:rPr>
                        <a:t>Std Dev</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958">
                <a:tc rowSpan="2">
                  <a:txBody>
                    <a:bodyPr/>
                    <a:lstStyle/>
                    <a:p>
                      <a:pPr marL="0" marR="0">
                        <a:lnSpc>
                          <a:spcPct val="115000"/>
                        </a:lnSpc>
                        <a:spcBef>
                          <a:spcPts val="0"/>
                        </a:spcBef>
                        <a:spcAft>
                          <a:spcPts val="0"/>
                        </a:spcAft>
                      </a:pPr>
                      <a:r>
                        <a:rPr lang="en-US" sz="1600" b="1">
                          <a:latin typeface="Arial"/>
                          <a:ea typeface="Times New Roman"/>
                          <a:cs typeface="Arial"/>
                        </a:rPr>
                        <a:t>Toe Clearance</a:t>
                      </a:r>
                      <a:endParaRPr lang="en-US" sz="1100">
                        <a:latin typeface="Arial"/>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a:latin typeface="Arial"/>
                          <a:ea typeface="Times New Roman"/>
                          <a:cs typeface="Arial"/>
                        </a:rPr>
                        <a:t>Clear</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111.75</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21.64</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r>
              <a:tr h="425958">
                <a:tc vMerge="1">
                  <a:txBody>
                    <a:bodyPr/>
                    <a:lstStyle/>
                    <a:p>
                      <a:endParaRPr lang="en-US"/>
                    </a:p>
                  </a:txBody>
                  <a:tcPr/>
                </a:tc>
                <a:tc>
                  <a:txBody>
                    <a:bodyPr/>
                    <a:lstStyle/>
                    <a:p>
                      <a:pPr marL="0" marR="0">
                        <a:lnSpc>
                          <a:spcPct val="115000"/>
                        </a:lnSpc>
                        <a:spcBef>
                          <a:spcPts val="0"/>
                        </a:spcBef>
                        <a:spcAft>
                          <a:spcPts val="0"/>
                        </a:spcAft>
                      </a:pPr>
                      <a:r>
                        <a:rPr lang="en-US" sz="1600" b="1">
                          <a:latin typeface="Arial"/>
                          <a:ea typeface="Times New Roman"/>
                          <a:cs typeface="Arial"/>
                        </a:rPr>
                        <a:t>Progressive</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136.26</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24.66</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r>
              <a:tr h="425958">
                <a:tc rowSpan="2">
                  <a:txBody>
                    <a:bodyPr/>
                    <a:lstStyle/>
                    <a:p>
                      <a:pPr marL="0" marR="0">
                        <a:lnSpc>
                          <a:spcPct val="115000"/>
                        </a:lnSpc>
                        <a:spcBef>
                          <a:spcPts val="0"/>
                        </a:spcBef>
                        <a:spcAft>
                          <a:spcPts val="0"/>
                        </a:spcAft>
                      </a:pPr>
                      <a:r>
                        <a:rPr lang="en-US" sz="1600" b="1">
                          <a:latin typeface="Arial"/>
                          <a:ea typeface="Times New Roman"/>
                          <a:cs typeface="Arial"/>
                        </a:rPr>
                        <a:t>Max Hip Flexion</a:t>
                      </a:r>
                      <a:endParaRPr lang="en-US" sz="1100">
                        <a:latin typeface="Arial"/>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a:latin typeface="Arial"/>
                          <a:ea typeface="Times New Roman"/>
                          <a:cs typeface="Arial"/>
                        </a:rPr>
                        <a:t>Clear</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59.76</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11.61</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r>
              <a:tr h="425958">
                <a:tc vMerge="1">
                  <a:txBody>
                    <a:bodyPr/>
                    <a:lstStyle/>
                    <a:p>
                      <a:endParaRPr lang="en-US"/>
                    </a:p>
                  </a:txBody>
                  <a:tcPr/>
                </a:tc>
                <a:tc>
                  <a:txBody>
                    <a:bodyPr/>
                    <a:lstStyle/>
                    <a:p>
                      <a:pPr marL="0" marR="0">
                        <a:lnSpc>
                          <a:spcPct val="115000"/>
                        </a:lnSpc>
                        <a:spcBef>
                          <a:spcPts val="0"/>
                        </a:spcBef>
                        <a:spcAft>
                          <a:spcPts val="0"/>
                        </a:spcAft>
                      </a:pPr>
                      <a:r>
                        <a:rPr lang="en-US" sz="1600" b="1">
                          <a:latin typeface="Arial"/>
                          <a:ea typeface="Times New Roman"/>
                          <a:cs typeface="Arial"/>
                        </a:rPr>
                        <a:t>Progressive</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65.99</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10.87</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r>
              <a:tr h="425958">
                <a:tc rowSpan="2">
                  <a:txBody>
                    <a:bodyPr/>
                    <a:lstStyle/>
                    <a:p>
                      <a:pPr marL="0" marR="0">
                        <a:lnSpc>
                          <a:spcPct val="115000"/>
                        </a:lnSpc>
                        <a:spcBef>
                          <a:spcPts val="0"/>
                        </a:spcBef>
                        <a:spcAft>
                          <a:spcPts val="0"/>
                        </a:spcAft>
                      </a:pPr>
                      <a:r>
                        <a:rPr lang="en-US" sz="1600" b="1" dirty="0">
                          <a:latin typeface="Arial"/>
                          <a:ea typeface="Times New Roman"/>
                          <a:cs typeface="Arial"/>
                        </a:rPr>
                        <a:t>Max Knee Flexion</a:t>
                      </a:r>
                      <a:endParaRPr lang="en-US" sz="1100" dirty="0">
                        <a:latin typeface="Arial"/>
                        <a:ea typeface="Times New Roman"/>
                        <a:cs typeface="Times New Roman"/>
                      </a:endParaRPr>
                    </a:p>
                  </a:txBody>
                  <a:tcPr marL="68580" marR="68580" marT="0" marB="0" anchor="ctr">
                    <a:lnL w="28575"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a:latin typeface="Arial"/>
                          <a:ea typeface="Times New Roman"/>
                          <a:cs typeface="Arial"/>
                        </a:rPr>
                        <a:t>Clear</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78.40</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8.64</a:t>
                      </a:r>
                      <a:endParaRPr lang="en-US" sz="110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dash"/>
                      <a:round/>
                      <a:headEnd type="none" w="med" len="med"/>
                      <a:tailEnd type="none" w="med" len="med"/>
                    </a:lnB>
                  </a:tcPr>
                </a:tc>
              </a:tr>
              <a:tr h="425958">
                <a:tc vMerge="1">
                  <a:txBody>
                    <a:bodyPr/>
                    <a:lstStyle/>
                    <a:p>
                      <a:endParaRPr lang="en-US"/>
                    </a:p>
                  </a:txBody>
                  <a:tcPr/>
                </a:tc>
                <a:tc>
                  <a:txBody>
                    <a:bodyPr/>
                    <a:lstStyle/>
                    <a:p>
                      <a:pPr marL="0" marR="0">
                        <a:lnSpc>
                          <a:spcPct val="115000"/>
                        </a:lnSpc>
                        <a:spcBef>
                          <a:spcPts val="0"/>
                        </a:spcBef>
                        <a:spcAft>
                          <a:spcPts val="0"/>
                        </a:spcAft>
                      </a:pPr>
                      <a:r>
                        <a:rPr lang="en-US" sz="1600" b="1">
                          <a:latin typeface="Arial"/>
                          <a:ea typeface="Times New Roman"/>
                          <a:cs typeface="Arial"/>
                        </a:rPr>
                        <a:t>Progressive</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a:latin typeface="Arial"/>
                          <a:ea typeface="Times New Roman"/>
                          <a:cs typeface="Arial"/>
                        </a:rPr>
                        <a:t>83.43</a:t>
                      </a:r>
                      <a:endParaRPr lang="en-US" sz="1100">
                        <a:latin typeface="Arial"/>
                        <a:ea typeface="Times New Roman"/>
                        <a:cs typeface="Times New Roman"/>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1" dirty="0">
                          <a:latin typeface="Arial"/>
                          <a:ea typeface="Times New Roman"/>
                          <a:cs typeface="Arial"/>
                        </a:rPr>
                        <a:t>8.87</a:t>
                      </a:r>
                      <a:endParaRPr lang="en-US" sz="11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dash"/>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graphicFrame>
        <p:nvGraphicFramePr>
          <p:cNvPr id="43" name="Table 42"/>
          <p:cNvGraphicFramePr>
            <a:graphicFrameLocks noGrp="1"/>
          </p:cNvGraphicFramePr>
          <p:nvPr/>
        </p:nvGraphicFramePr>
        <p:xfrm>
          <a:off x="23698200" y="4038600"/>
          <a:ext cx="6172200" cy="3886200"/>
        </p:xfrm>
        <a:graphic>
          <a:graphicData uri="http://schemas.openxmlformats.org/drawingml/2006/table">
            <a:tbl>
              <a:tblPr/>
              <a:tblGrid>
                <a:gridCol w="914400"/>
                <a:gridCol w="1751452"/>
                <a:gridCol w="1753174"/>
                <a:gridCol w="1753174"/>
              </a:tblGrid>
              <a:tr h="388620">
                <a:tc gridSpan="4">
                  <a:txBody>
                    <a:bodyPr/>
                    <a:lstStyle/>
                    <a:p>
                      <a:pPr marL="0" marR="0" algn="ctr">
                        <a:lnSpc>
                          <a:spcPct val="115000"/>
                        </a:lnSpc>
                        <a:spcBef>
                          <a:spcPts val="0"/>
                        </a:spcBef>
                        <a:spcAft>
                          <a:spcPts val="0"/>
                        </a:spcAft>
                      </a:pPr>
                      <a:r>
                        <a:rPr lang="en-US" sz="1800" b="1" dirty="0">
                          <a:latin typeface="Arial"/>
                          <a:ea typeface="Times New Roman"/>
                          <a:cs typeface="Times New Roman"/>
                        </a:rPr>
                        <a:t>Stepping Up Data</a:t>
                      </a:r>
                      <a:endParaRPr lang="en-US" sz="1100" b="1" dirty="0">
                        <a:latin typeface="Arial"/>
                        <a:ea typeface="Times New Roman"/>
                        <a:cs typeface="Times New Roman"/>
                      </a:endParaRPr>
                    </a:p>
                  </a:txBody>
                  <a:tcPr marL="68580" marR="6858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88620">
                <a:tc rowSpan="5">
                  <a:txBody>
                    <a:bodyPr/>
                    <a:lstStyle/>
                    <a:p>
                      <a:pPr marL="71755" marR="71755" algn="ctr">
                        <a:lnSpc>
                          <a:spcPct val="115000"/>
                        </a:lnSpc>
                        <a:spcBef>
                          <a:spcPts val="0"/>
                        </a:spcBef>
                        <a:spcAft>
                          <a:spcPts val="0"/>
                        </a:spcAft>
                      </a:pPr>
                      <a:r>
                        <a:rPr lang="en-US" sz="1800" b="1" dirty="0">
                          <a:latin typeface="Arial"/>
                          <a:ea typeface="Times New Roman"/>
                          <a:cs typeface="Times New Roman"/>
                        </a:rPr>
                        <a:t>By Lens Condition</a:t>
                      </a:r>
                      <a:endParaRPr lang="en-US" sz="1100" b="1" dirty="0">
                        <a:latin typeface="Arial"/>
                        <a:ea typeface="Times New Roman"/>
                        <a:cs typeface="Times New Roman"/>
                      </a:endParaRPr>
                    </a:p>
                  </a:txBody>
                  <a:tcPr marL="68580" marR="68580" marT="0" marB="0" vert="vert270" anchor="ctr">
                    <a:lnL w="381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latin typeface="Arial"/>
                          <a:ea typeface="Times New Roman"/>
                          <a:cs typeface="Times New Roman"/>
                        </a:rPr>
                        <a:t>Variable</a:t>
                      </a:r>
                      <a:endParaRPr lang="en-US" sz="1100" b="1">
                        <a:latin typeface="Arial"/>
                        <a:ea typeface="Times New Roman"/>
                        <a:cs typeface="Times New Roman"/>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latin typeface="Arial"/>
                          <a:ea typeface="Times New Roman"/>
                          <a:cs typeface="Times New Roman"/>
                        </a:rPr>
                        <a:t>F</a:t>
                      </a:r>
                      <a:endParaRPr lang="en-US" sz="1100" b="1">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latin typeface="Arial"/>
                          <a:ea typeface="Times New Roman"/>
                          <a:cs typeface="Times New Roman"/>
                        </a:rPr>
                        <a:t>P-value</a:t>
                      </a:r>
                      <a:endParaRPr lang="en-US" sz="1100" b="1">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240">
                <a:tc vMerge="1">
                  <a:txBody>
                    <a:bodyPr/>
                    <a:lstStyle/>
                    <a:p>
                      <a:endParaRPr lang="en-US"/>
                    </a:p>
                  </a:txBody>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Toe Clearance</a:t>
                      </a:r>
                      <a:endParaRPr lang="en-US" sz="1100" b="1" dirty="0">
                        <a:latin typeface="Arial"/>
                        <a:ea typeface="Times New Roman"/>
                        <a:cs typeface="Times New Roman"/>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latin typeface="Arial"/>
                          <a:ea typeface="Times New Roman"/>
                          <a:cs typeface="Times New Roman"/>
                        </a:rPr>
                        <a:t>45.027</a:t>
                      </a:r>
                      <a:endParaRPr lang="en-US" sz="1100" b="1">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latin typeface="Arial"/>
                          <a:ea typeface="Times New Roman"/>
                          <a:cs typeface="Times New Roman"/>
                        </a:rPr>
                        <a:t>.000**</a:t>
                      </a:r>
                      <a:endParaRPr lang="en-US" sz="1100" b="1">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240">
                <a:tc vMerge="1">
                  <a:txBody>
                    <a:bodyPr/>
                    <a:lstStyle/>
                    <a:p>
                      <a:endParaRPr lang="en-US"/>
                    </a:p>
                  </a:txBody>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Max Hip Flexion</a:t>
                      </a:r>
                      <a:endParaRPr lang="en-US" sz="1100" b="1" dirty="0">
                        <a:latin typeface="Arial"/>
                        <a:ea typeface="Times New Roman"/>
                        <a:cs typeface="Times New Roman"/>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6.821</a:t>
                      </a:r>
                      <a:endParaRPr lang="en-US" sz="11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latin typeface="Arial"/>
                          <a:ea typeface="Times New Roman"/>
                          <a:cs typeface="Times New Roman"/>
                        </a:rPr>
                        <a:t>.010**</a:t>
                      </a:r>
                      <a:endParaRPr lang="en-US" sz="1100" b="1">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240">
                <a:tc vMerge="1">
                  <a:txBody>
                    <a:bodyPr/>
                    <a:lstStyle/>
                    <a:p>
                      <a:endParaRPr lang="en-US"/>
                    </a:p>
                  </a:txBody>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Max Knee Flexion</a:t>
                      </a:r>
                      <a:endParaRPr lang="en-US" sz="1100" b="1" dirty="0">
                        <a:latin typeface="Arial"/>
                        <a:ea typeface="Times New Roman"/>
                        <a:cs typeface="Times New Roman"/>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14.969</a:t>
                      </a:r>
                      <a:endParaRPr lang="en-US" sz="11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latin typeface="Arial"/>
                          <a:ea typeface="Times New Roman"/>
                          <a:cs typeface="Times New Roman"/>
                        </a:rPr>
                        <a:t>.000**</a:t>
                      </a:r>
                      <a:endParaRPr lang="en-US" sz="11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240">
                <a:tc vMerge="1">
                  <a:txBody>
                    <a:bodyPr/>
                    <a:lstStyle/>
                    <a:p>
                      <a:endParaRPr lang="en-US"/>
                    </a:p>
                  </a:txBody>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Max Ankle Flexion</a:t>
                      </a:r>
                      <a:endParaRPr lang="en-US" sz="1100" b="1" dirty="0">
                        <a:latin typeface="Arial"/>
                        <a:ea typeface="Times New Roman"/>
                        <a:cs typeface="Times New Roman"/>
                      </a:endParaRPr>
                    </a:p>
                  </a:txBody>
                  <a:tcPr marL="68580" marR="685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latin typeface="Arial"/>
                          <a:ea typeface="Times New Roman"/>
                          <a:cs typeface="Times New Roman"/>
                        </a:rPr>
                        <a:t>.157</a:t>
                      </a:r>
                      <a:endParaRPr lang="en-US" sz="11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latin typeface="Arial"/>
                          <a:ea typeface="Times New Roman"/>
                          <a:cs typeface="Times New Roman"/>
                        </a:rPr>
                        <a:t>.692</a:t>
                      </a:r>
                      <a:endParaRPr lang="en-US" sz="11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738188"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738188"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4593</TotalTime>
  <Words>1704</Words>
  <Application>Microsoft Office PowerPoint</Application>
  <PresentationFormat>Custom</PresentationFormat>
  <Paragraphs>144</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Blank Presentation</vt:lpstr>
      <vt:lpstr>Custom Design</vt:lpstr>
      <vt:lpstr>Slide 1</vt:lpstr>
    </vt:vector>
  </TitlesOfParts>
  <Company>UW-Milwaukee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Poster Template 2007-06-25</dc:title>
  <dc:creator>R2D2 Center</dc:creator>
  <cp:lastModifiedBy>%Dennist%</cp:lastModifiedBy>
  <cp:revision>360</cp:revision>
  <cp:lastPrinted>1999-09-02T03:17:39Z</cp:lastPrinted>
  <dcterms:created xsi:type="dcterms:W3CDTF">1997-10-24T05:44:18Z</dcterms:created>
  <dcterms:modified xsi:type="dcterms:W3CDTF">2012-10-18T15:26:43Z</dcterms:modified>
</cp:coreProperties>
</file>